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-80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9A22C-1AD2-5142-AD33-5344478DB516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80EDDF-2820-B441-A121-2BD619367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02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46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161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72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72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261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59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110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52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251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665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502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D7E72-F0CD-044E-A0E6-987A3A988670}" type="datetimeFigureOut">
              <a:rPr lang="en-US" smtClean="0"/>
              <a:t>06/03/2017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B0E83-54C1-1F49-9311-C17112C7C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02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32300"/>
            <a:ext cx="7772400" cy="1470025"/>
          </a:xfrm>
        </p:spPr>
        <p:txBody>
          <a:bodyPr>
            <a:normAutofit/>
          </a:bodyPr>
          <a:lstStyle/>
          <a:p>
            <a:r>
              <a:rPr lang="it-IT" sz="3600" b="1" dirty="0" smtClean="0"/>
              <a:t>Introduzione al Corso di Tecniche </a:t>
            </a:r>
            <a:r>
              <a:rPr lang="it-IT" sz="3600" b="1" dirty="0"/>
              <a:t>E</a:t>
            </a:r>
            <a:r>
              <a:rPr lang="it-IT" sz="3600" b="1" dirty="0" smtClean="0"/>
              <a:t>fficaci </a:t>
            </a:r>
            <a:r>
              <a:rPr lang="it-IT" sz="3600" b="1" dirty="0"/>
              <a:t>di I</a:t>
            </a:r>
            <a:r>
              <a:rPr lang="it-IT" sz="3600" b="1" dirty="0" smtClean="0"/>
              <a:t>nsegnamento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6296" y="1628148"/>
            <a:ext cx="6400800" cy="1016677"/>
          </a:xfrm>
        </p:spPr>
        <p:txBody>
          <a:bodyPr>
            <a:normAutofit/>
          </a:bodyPr>
          <a:lstStyle/>
          <a:p>
            <a:r>
              <a:rPr lang="it-IT" sz="2400" dirty="0"/>
              <a:t>C</a:t>
            </a:r>
            <a:r>
              <a:rPr lang="it-IT" sz="2400" dirty="0" smtClean="0"/>
              <a:t>ollaborazione </a:t>
            </a:r>
            <a:r>
              <a:rPr lang="it-IT" sz="2400" dirty="0"/>
              <a:t>tra ELIXIR-IIB/IBBE-CNR e il Liceo Scientifico Augusto Righi di Roma</a:t>
            </a:r>
            <a:r>
              <a:rPr lang="en-GB" sz="2400" dirty="0" smtClean="0">
                <a:effectLst/>
              </a:rPr>
              <a:t> </a:t>
            </a:r>
          </a:p>
          <a:p>
            <a:endParaRPr lang="en-GB" sz="2400" dirty="0"/>
          </a:p>
          <a:p>
            <a:endParaRPr lang="en-US" sz="2400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23528" y="4156788"/>
            <a:ext cx="4533816" cy="7841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/>
              <a:t>Allegra Via</a:t>
            </a:r>
          </a:p>
          <a:p>
            <a:r>
              <a:rPr lang="en-US" sz="2000" dirty="0" smtClean="0"/>
              <a:t>IBBE-CNR/ELIXIR-IIB &amp; </a:t>
            </a:r>
            <a:r>
              <a:rPr lang="en-US" sz="2000" dirty="0" err="1" smtClean="0"/>
              <a:t>Sapienza</a:t>
            </a:r>
            <a:r>
              <a:rPr lang="en-US" sz="2000" dirty="0" smtClean="0"/>
              <a:t> </a:t>
            </a:r>
            <a:r>
              <a:rPr lang="en-US" sz="2000" dirty="0" err="1" smtClean="0"/>
              <a:t>Università</a:t>
            </a:r>
            <a:endParaRPr lang="en-GB" sz="2000" dirty="0" smtClean="0"/>
          </a:p>
          <a:p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5385915" y="4194943"/>
            <a:ext cx="35095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</a:rPr>
              <a:t>Luana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 Licata</a:t>
            </a:r>
          </a:p>
          <a:p>
            <a:pPr algn="ct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Università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di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Tor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Vergata</a:t>
            </a:r>
            <a:endParaRPr lang="en-GB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Picture 6" descr="sapienza_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5661248"/>
            <a:ext cx="756026" cy="9082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8344" y="5517232"/>
            <a:ext cx="1000419" cy="113317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6203" y="402911"/>
            <a:ext cx="5879906" cy="1225237"/>
          </a:xfrm>
          <a:prstGeom prst="rect">
            <a:avLst/>
          </a:prstGeom>
        </p:spPr>
      </p:pic>
      <p:pic>
        <p:nvPicPr>
          <p:cNvPr id="10" name="Picture 9" descr="iib_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12" y="5716484"/>
            <a:ext cx="2689781" cy="9517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1185" y="5877272"/>
            <a:ext cx="2500809" cy="69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676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Vari</a:t>
            </a:r>
            <a:r>
              <a:rPr lang="en-US" dirty="0" smtClean="0"/>
              <a:t> tipi di </a:t>
            </a:r>
            <a:r>
              <a:rPr lang="en-US" dirty="0" err="1" smtClean="0"/>
              <a:t>obiettivo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54700"/>
            <a:ext cx="8229600" cy="2231389"/>
          </a:xfrm>
        </p:spPr>
        <p:txBody>
          <a:bodyPr>
            <a:noAutofit/>
          </a:bodyPr>
          <a:lstStyle/>
          <a:p>
            <a:r>
              <a:rPr lang="en-US" dirty="0" smtClean="0"/>
              <a:t>Performance goal</a:t>
            </a:r>
          </a:p>
          <a:p>
            <a:r>
              <a:rPr lang="en-US" dirty="0" smtClean="0"/>
              <a:t>Learning goal</a:t>
            </a:r>
          </a:p>
          <a:p>
            <a:r>
              <a:rPr lang="en-US" dirty="0" smtClean="0"/>
              <a:t>Work-avoidant goal</a:t>
            </a:r>
          </a:p>
          <a:p>
            <a:r>
              <a:rPr lang="en-US" dirty="0" smtClean="0"/>
              <a:t>Affective goals and social goal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989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Importanza</a:t>
            </a:r>
            <a:r>
              <a:rPr lang="en-US" dirty="0" smtClean="0"/>
              <a:t>/</a:t>
            </a:r>
            <a:r>
              <a:rPr lang="en-US" dirty="0" err="1" smtClean="0"/>
              <a:t>valore</a:t>
            </a:r>
            <a:r>
              <a:rPr lang="en-US" dirty="0" smtClean="0"/>
              <a:t> di un </a:t>
            </a:r>
            <a:r>
              <a:rPr lang="en-US" dirty="0" err="1" smtClean="0"/>
              <a:t>obiettivo</a:t>
            </a:r>
            <a:endParaRPr lang="en-US" dirty="0"/>
          </a:p>
        </p:txBody>
      </p:sp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273315" y="1600200"/>
            <a:ext cx="8413485" cy="479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Gli</a:t>
            </a:r>
            <a:r>
              <a:rPr lang="en-US" sz="2400" dirty="0" smtClean="0"/>
              <a:t> </a:t>
            </a:r>
            <a:r>
              <a:rPr lang="en-US" sz="2400" dirty="0" err="1" smtClean="0"/>
              <a:t>studenti</a:t>
            </a:r>
            <a:r>
              <a:rPr lang="en-US" sz="2400" dirty="0" smtClean="0"/>
              <a:t> </a:t>
            </a:r>
            <a:r>
              <a:rPr lang="en-US" sz="2400" dirty="0" err="1" smtClean="0"/>
              <a:t>sono</a:t>
            </a:r>
            <a:r>
              <a:rPr lang="en-US" sz="2400" dirty="0" smtClean="0"/>
              <a:t> </a:t>
            </a:r>
            <a:r>
              <a:rPr lang="en-US" sz="2400" dirty="0" err="1" smtClean="0"/>
              <a:t>motivati</a:t>
            </a:r>
            <a:r>
              <a:rPr lang="en-US" sz="2400" dirty="0" smtClean="0"/>
              <a:t> ad </a:t>
            </a:r>
            <a:r>
              <a:rPr lang="en-US" sz="2400" dirty="0" err="1" smtClean="0"/>
              <a:t>assumere</a:t>
            </a:r>
            <a:r>
              <a:rPr lang="en-US" sz="2400" dirty="0" smtClean="0"/>
              <a:t> </a:t>
            </a:r>
            <a:r>
              <a:rPr lang="en-US" sz="2400" dirty="0" err="1" smtClean="0"/>
              <a:t>atteggiamenti</a:t>
            </a:r>
            <a:r>
              <a:rPr lang="en-US" sz="2400" dirty="0" smtClean="0"/>
              <a:t> </a:t>
            </a:r>
            <a:r>
              <a:rPr lang="en-US" sz="2400" dirty="0" err="1" smtClean="0"/>
              <a:t>diretti</a:t>
            </a:r>
            <a:r>
              <a:rPr lang="en-US" sz="2400" dirty="0" smtClean="0"/>
              <a:t> a </a:t>
            </a:r>
            <a:r>
              <a:rPr lang="en-US" sz="2400" dirty="0" err="1" smtClean="0"/>
              <a:t>raggiungere</a:t>
            </a:r>
            <a:r>
              <a:rPr lang="en-US" sz="2400" dirty="0" smtClean="0"/>
              <a:t> </a:t>
            </a:r>
            <a:r>
              <a:rPr lang="en-US" sz="2400" dirty="0" err="1" smtClean="0"/>
              <a:t>obiettivi</a:t>
            </a:r>
            <a:r>
              <a:rPr lang="en-US" sz="2400" dirty="0" smtClean="0"/>
              <a:t> </a:t>
            </a:r>
            <a:r>
              <a:rPr lang="en-US" sz="2400" dirty="0" err="1" smtClean="0"/>
              <a:t>che</a:t>
            </a:r>
            <a:r>
              <a:rPr lang="en-US" sz="2400" dirty="0" smtClean="0"/>
              <a:t> </a:t>
            </a:r>
            <a:r>
              <a:rPr lang="en-US" sz="2400" dirty="0" err="1" smtClean="0"/>
              <a:t>abbiano</a:t>
            </a:r>
            <a:r>
              <a:rPr lang="en-US" sz="2400" dirty="0" smtClean="0"/>
              <a:t> un </a:t>
            </a:r>
            <a:r>
              <a:rPr lang="en-US" sz="2400" dirty="0" err="1" smtClean="0"/>
              <a:t>elevato</a:t>
            </a:r>
            <a:r>
              <a:rPr lang="en-US" sz="2400" dirty="0" smtClean="0"/>
              <a:t> </a:t>
            </a:r>
            <a:r>
              <a:rPr lang="en-US" sz="2400" dirty="0" err="1" smtClean="0"/>
              <a:t>valore</a:t>
            </a:r>
            <a:endParaRPr lang="en-US" sz="2400" dirty="0" smtClean="0"/>
          </a:p>
          <a:p>
            <a:r>
              <a:rPr lang="en-US" sz="2400" i="1" dirty="0" smtClean="0"/>
              <a:t>Source of value</a:t>
            </a:r>
            <a:r>
              <a:rPr lang="en-US" sz="2400" dirty="0" smtClean="0"/>
              <a:t>:</a:t>
            </a:r>
            <a:endParaRPr lang="en-US" sz="2400" dirty="0"/>
          </a:p>
          <a:p>
            <a:pPr lvl="1"/>
            <a:r>
              <a:rPr lang="en-US" sz="2000" i="1" dirty="0" err="1" smtClean="0"/>
              <a:t>Attainement</a:t>
            </a:r>
            <a:r>
              <a:rPr lang="en-US" sz="2000" i="1" dirty="0" smtClean="0"/>
              <a:t> value</a:t>
            </a:r>
            <a:r>
              <a:rPr lang="en-US" sz="2000" dirty="0" smtClean="0"/>
              <a:t>: </a:t>
            </a:r>
            <a:r>
              <a:rPr lang="en-US" sz="2000" dirty="0" err="1" smtClean="0"/>
              <a:t>valore</a:t>
            </a:r>
            <a:r>
              <a:rPr lang="en-US" sz="2000" dirty="0" smtClean="0"/>
              <a:t> </a:t>
            </a:r>
            <a:r>
              <a:rPr lang="en-US" sz="2000" dirty="0" err="1" smtClean="0"/>
              <a:t>dato</a:t>
            </a:r>
            <a:r>
              <a:rPr lang="en-US" sz="2000" dirty="0" smtClean="0"/>
              <a:t> </a:t>
            </a:r>
            <a:r>
              <a:rPr lang="en-US" sz="2000" dirty="0" err="1" smtClean="0"/>
              <a:t>dalla</a:t>
            </a:r>
            <a:r>
              <a:rPr lang="en-US" sz="2000" dirty="0" smtClean="0"/>
              <a:t> </a:t>
            </a:r>
            <a:r>
              <a:rPr lang="en-US" sz="2000" dirty="0" err="1" smtClean="0"/>
              <a:t>soddisfazione</a:t>
            </a:r>
            <a:r>
              <a:rPr lang="en-US" sz="2000" dirty="0" smtClean="0"/>
              <a:t> di </a:t>
            </a:r>
            <a:r>
              <a:rPr lang="en-US" sz="2000" dirty="0" err="1" smtClean="0"/>
              <a:t>raggiungere</a:t>
            </a:r>
            <a:r>
              <a:rPr lang="en-US" sz="2000" dirty="0" smtClean="0"/>
              <a:t> un </a:t>
            </a:r>
            <a:r>
              <a:rPr lang="en-US" sz="2000" dirty="0" err="1" smtClean="0"/>
              <a:t>obiettivo</a:t>
            </a:r>
            <a:endParaRPr lang="en-US" sz="2000" dirty="0" smtClean="0"/>
          </a:p>
          <a:p>
            <a:pPr lvl="1"/>
            <a:r>
              <a:rPr lang="en-US" sz="2000" i="1" dirty="0" smtClean="0"/>
              <a:t>Intrinsic value</a:t>
            </a:r>
            <a:r>
              <a:rPr lang="en-US" sz="2000" dirty="0" smtClean="0"/>
              <a:t>: </a:t>
            </a:r>
            <a:r>
              <a:rPr lang="en-US" sz="2000" dirty="0" err="1" smtClean="0"/>
              <a:t>valore</a:t>
            </a:r>
            <a:r>
              <a:rPr lang="en-US" sz="2000" dirty="0" smtClean="0"/>
              <a:t> </a:t>
            </a:r>
            <a:r>
              <a:rPr lang="en-US" sz="2000" dirty="0" err="1" smtClean="0"/>
              <a:t>dato</a:t>
            </a:r>
            <a:r>
              <a:rPr lang="en-US" sz="2000" dirty="0" smtClean="0"/>
              <a:t> dal </a:t>
            </a:r>
            <a:r>
              <a:rPr lang="en-US" sz="2000" dirty="0" err="1" smtClean="0"/>
              <a:t>piacere</a:t>
            </a:r>
            <a:r>
              <a:rPr lang="en-US" sz="2000" dirty="0" smtClean="0"/>
              <a:t> </a:t>
            </a:r>
            <a:r>
              <a:rPr lang="en-US" sz="2000" dirty="0" err="1" smtClean="0"/>
              <a:t>nell'eseguire</a:t>
            </a:r>
            <a:r>
              <a:rPr lang="en-US" sz="2000" dirty="0" smtClean="0"/>
              <a:t> un </a:t>
            </a:r>
            <a:r>
              <a:rPr lang="en-US" sz="2000" dirty="0" err="1" smtClean="0"/>
              <a:t>compito</a:t>
            </a:r>
            <a:r>
              <a:rPr lang="en-US" sz="2000" dirty="0" smtClean="0"/>
              <a:t> </a:t>
            </a:r>
            <a:r>
              <a:rPr lang="en-US" sz="2000" dirty="0" err="1" smtClean="0"/>
              <a:t>piuttosto</a:t>
            </a:r>
            <a:r>
              <a:rPr lang="en-US" sz="2000" dirty="0" smtClean="0"/>
              <a:t> </a:t>
            </a:r>
            <a:r>
              <a:rPr lang="en-US" sz="2000" dirty="0" err="1" smtClean="0"/>
              <a:t>che</a:t>
            </a:r>
            <a:r>
              <a:rPr lang="en-US" sz="2000" dirty="0" smtClean="0"/>
              <a:t> dal </a:t>
            </a:r>
            <a:r>
              <a:rPr lang="en-US" sz="2000" dirty="0" err="1" smtClean="0"/>
              <a:t>suo</a:t>
            </a:r>
            <a:r>
              <a:rPr lang="en-US" sz="2000" dirty="0" smtClean="0"/>
              <a:t> </a:t>
            </a:r>
            <a:r>
              <a:rPr lang="en-US" sz="2000" dirty="0" err="1" smtClean="0"/>
              <a:t>risultato</a:t>
            </a:r>
            <a:endParaRPr lang="en-US" sz="2000" dirty="0" smtClean="0"/>
          </a:p>
          <a:p>
            <a:pPr lvl="1"/>
            <a:r>
              <a:rPr lang="en-US" sz="2000" i="1" dirty="0" smtClean="0"/>
              <a:t>Instrumental value</a:t>
            </a:r>
            <a:r>
              <a:rPr lang="en-US" sz="2000" dirty="0" smtClean="0"/>
              <a:t>: </a:t>
            </a:r>
            <a:r>
              <a:rPr lang="en-US" sz="2000" dirty="0" err="1" smtClean="0"/>
              <a:t>rappresenta</a:t>
            </a:r>
            <a:r>
              <a:rPr lang="en-US" sz="2000" dirty="0" smtClean="0"/>
              <a:t> la </a:t>
            </a:r>
            <a:r>
              <a:rPr lang="en-US" sz="2000" dirty="0" err="1" smtClean="0"/>
              <a:t>misura</a:t>
            </a:r>
            <a:r>
              <a:rPr lang="en-US" sz="2000" dirty="0" smtClean="0"/>
              <a:t> in cui </a:t>
            </a:r>
            <a:r>
              <a:rPr lang="en-US" sz="2000" dirty="0" err="1" smtClean="0"/>
              <a:t>un'attività</a:t>
            </a:r>
            <a:r>
              <a:rPr lang="en-US" sz="2000" dirty="0" smtClean="0"/>
              <a:t> o un </a:t>
            </a:r>
            <a:r>
              <a:rPr lang="en-US" sz="2000" dirty="0" err="1" smtClean="0"/>
              <a:t>obiettivo</a:t>
            </a:r>
            <a:r>
              <a:rPr lang="en-US" sz="2000" dirty="0" smtClean="0"/>
              <a:t> a </a:t>
            </a:r>
            <a:r>
              <a:rPr lang="en-US" sz="2000" dirty="0" err="1" smtClean="0"/>
              <a:t>breve</a:t>
            </a:r>
            <a:r>
              <a:rPr lang="en-US" sz="2000" dirty="0" smtClean="0"/>
              <a:t> </a:t>
            </a:r>
            <a:r>
              <a:rPr lang="en-US" sz="2000" dirty="0" err="1" smtClean="0"/>
              <a:t>termine</a:t>
            </a:r>
            <a:r>
              <a:rPr lang="en-US" sz="2000" dirty="0" smtClean="0"/>
              <a:t> </a:t>
            </a:r>
            <a:r>
              <a:rPr lang="en-US" sz="2000" dirty="0" err="1" smtClean="0"/>
              <a:t>permettono</a:t>
            </a:r>
            <a:r>
              <a:rPr lang="en-US" sz="2000" dirty="0" smtClean="0"/>
              <a:t> di </a:t>
            </a:r>
            <a:r>
              <a:rPr lang="en-US" sz="2000" dirty="0" err="1" smtClean="0"/>
              <a:t>raggiungere</a:t>
            </a:r>
            <a:r>
              <a:rPr lang="en-US" sz="2000" dirty="0" smtClean="0"/>
              <a:t> </a:t>
            </a:r>
            <a:r>
              <a:rPr lang="en-US" sz="2000" dirty="0" err="1" smtClean="0"/>
              <a:t>altri</a:t>
            </a:r>
            <a:r>
              <a:rPr lang="en-US" sz="2000" dirty="0" smtClean="0"/>
              <a:t> </a:t>
            </a:r>
            <a:r>
              <a:rPr lang="en-US" sz="2000" dirty="0" err="1" smtClean="0"/>
              <a:t>importanti</a:t>
            </a:r>
            <a:r>
              <a:rPr lang="en-US" sz="2000" dirty="0" smtClean="0"/>
              <a:t> </a:t>
            </a:r>
            <a:r>
              <a:rPr lang="en-US" sz="2000" dirty="0" err="1" smtClean="0"/>
              <a:t>obiettivi</a:t>
            </a:r>
            <a:r>
              <a:rPr lang="en-US" sz="2000" dirty="0" smtClean="0"/>
              <a:t> </a:t>
            </a:r>
            <a:r>
              <a:rPr lang="en-US" sz="2000" dirty="0" err="1" smtClean="0"/>
              <a:t>più</a:t>
            </a:r>
            <a:r>
              <a:rPr lang="en-US" sz="2000" dirty="0" smtClean="0"/>
              <a:t> a </a:t>
            </a:r>
            <a:r>
              <a:rPr lang="en-US" sz="2000" dirty="0" err="1" smtClean="0"/>
              <a:t>lungo</a:t>
            </a:r>
            <a:r>
              <a:rPr lang="en-US" sz="2000" dirty="0" smtClean="0"/>
              <a:t> </a:t>
            </a:r>
            <a:r>
              <a:rPr lang="en-US" sz="2000" dirty="0" err="1" smtClean="0"/>
              <a:t>termine</a:t>
            </a:r>
            <a:r>
              <a:rPr lang="en-US" sz="2000" dirty="0" smtClean="0"/>
              <a:t> ("extrinsic rewards")</a:t>
            </a:r>
          </a:p>
          <a:p>
            <a:pPr lvl="2"/>
            <a:r>
              <a:rPr lang="en-US" sz="1600" dirty="0" err="1" smtClean="0"/>
              <a:t>Elogio</a:t>
            </a:r>
            <a:endParaRPr lang="en-US" sz="1600" dirty="0" smtClean="0"/>
          </a:p>
          <a:p>
            <a:pPr lvl="2"/>
            <a:r>
              <a:rPr lang="en-US" sz="1600" dirty="0" err="1" smtClean="0"/>
              <a:t>Riconoscimento</a:t>
            </a:r>
            <a:r>
              <a:rPr lang="en-US" sz="1600" dirty="0" smtClean="0"/>
              <a:t> </a:t>
            </a:r>
            <a:r>
              <a:rPr lang="en-US" sz="1600" dirty="0" err="1" smtClean="0"/>
              <a:t>pubblico</a:t>
            </a:r>
            <a:endParaRPr lang="en-US" sz="1600" dirty="0" smtClean="0"/>
          </a:p>
          <a:p>
            <a:pPr lvl="2"/>
            <a:r>
              <a:rPr lang="en-US" sz="1600" dirty="0" err="1" smtClean="0"/>
              <a:t>Soldi</a:t>
            </a:r>
            <a:endParaRPr lang="en-US" sz="1600" dirty="0" smtClean="0"/>
          </a:p>
          <a:p>
            <a:pPr lvl="2"/>
            <a:r>
              <a:rPr lang="en-US" sz="1600" dirty="0" err="1" smtClean="0"/>
              <a:t>Una</a:t>
            </a:r>
            <a:r>
              <a:rPr lang="en-US" sz="1600" dirty="0" smtClean="0"/>
              <a:t> </a:t>
            </a:r>
            <a:r>
              <a:rPr lang="en-US" sz="1600" dirty="0" err="1" smtClean="0"/>
              <a:t>carriera</a:t>
            </a:r>
            <a:r>
              <a:rPr lang="en-US" sz="1600" dirty="0" smtClean="0"/>
              <a:t> </a:t>
            </a:r>
            <a:r>
              <a:rPr lang="en-US" sz="1600" dirty="0" err="1" smtClean="0"/>
              <a:t>interessante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21444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Aspettative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i="1" dirty="0" smtClean="0"/>
              <a:t>Positive outcome expectancies</a:t>
            </a:r>
            <a:r>
              <a:rPr lang="en-US" dirty="0" smtClean="0"/>
              <a:t>: </a:t>
            </a:r>
            <a:r>
              <a:rPr lang="en-US" dirty="0" err="1" smtClean="0"/>
              <a:t>convinzione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azioni</a:t>
            </a:r>
            <a:r>
              <a:rPr lang="en-US" dirty="0" smtClean="0"/>
              <a:t> </a:t>
            </a:r>
            <a:r>
              <a:rPr lang="en-US" dirty="0" err="1" smtClean="0"/>
              <a:t>specifiche</a:t>
            </a:r>
            <a:r>
              <a:rPr lang="en-US" dirty="0" smtClean="0"/>
              <a:t> </a:t>
            </a:r>
            <a:r>
              <a:rPr lang="en-US" dirty="0" err="1" smtClean="0"/>
              <a:t>daranno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risultati</a:t>
            </a:r>
            <a:r>
              <a:rPr lang="en-US" dirty="0" smtClean="0"/>
              <a:t> </a:t>
            </a:r>
            <a:r>
              <a:rPr lang="en-US" dirty="0" err="1" smtClean="0"/>
              <a:t>sperati</a:t>
            </a:r>
            <a:endParaRPr lang="en-US" dirty="0" smtClean="0"/>
          </a:p>
          <a:p>
            <a:r>
              <a:rPr lang="en-US" i="1" dirty="0" smtClean="0"/>
              <a:t>Negative </a:t>
            </a:r>
            <a:r>
              <a:rPr lang="en-US" i="1" dirty="0"/>
              <a:t>outcome </a:t>
            </a:r>
            <a:r>
              <a:rPr lang="en-US" i="1" dirty="0" smtClean="0"/>
              <a:t>expectancies</a:t>
            </a:r>
            <a:r>
              <a:rPr lang="en-US" dirty="0" smtClean="0"/>
              <a:t>: </a:t>
            </a:r>
            <a:r>
              <a:rPr lang="en-US" dirty="0" err="1" smtClean="0"/>
              <a:t>convinzione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azioni</a:t>
            </a:r>
            <a:r>
              <a:rPr lang="en-US" dirty="0" smtClean="0"/>
              <a:t> </a:t>
            </a:r>
            <a:r>
              <a:rPr lang="en-US" dirty="0" err="1" smtClean="0"/>
              <a:t>specifiche</a:t>
            </a:r>
            <a:r>
              <a:rPr lang="en-US" dirty="0" smtClean="0"/>
              <a:t> non </a:t>
            </a:r>
            <a:r>
              <a:rPr lang="en-US" dirty="0" err="1" smtClean="0"/>
              <a:t>abbiano</a:t>
            </a:r>
            <a:r>
              <a:rPr lang="en-US" dirty="0" smtClean="0"/>
              <a:t> influenza sui </a:t>
            </a:r>
            <a:r>
              <a:rPr lang="en-US" dirty="0" err="1" smtClean="0"/>
              <a:t>risultati</a:t>
            </a:r>
            <a:r>
              <a:rPr lang="en-US" dirty="0" smtClean="0"/>
              <a:t> </a:t>
            </a:r>
            <a:r>
              <a:rPr lang="en-US" dirty="0" err="1" smtClean="0"/>
              <a:t>sperati</a:t>
            </a:r>
            <a:endParaRPr lang="en-US" dirty="0" smtClean="0"/>
          </a:p>
          <a:p>
            <a:r>
              <a:rPr lang="en-US" i="1" dirty="0" smtClean="0"/>
              <a:t>Efficacy </a:t>
            </a:r>
            <a:r>
              <a:rPr lang="en-US" i="1" dirty="0" err="1" smtClean="0"/>
              <a:t>expentancies</a:t>
            </a:r>
            <a:r>
              <a:rPr lang="en-US" dirty="0" smtClean="0"/>
              <a:t>: </a:t>
            </a:r>
            <a:r>
              <a:rPr lang="en-US" dirty="0" err="1" smtClean="0"/>
              <a:t>convinzione</a:t>
            </a:r>
            <a:r>
              <a:rPr lang="en-US" dirty="0" smtClean="0"/>
              <a:t> di </a:t>
            </a:r>
            <a:r>
              <a:rPr lang="en-US" dirty="0" err="1" smtClean="0"/>
              <a:t>essere</a:t>
            </a:r>
            <a:r>
              <a:rPr lang="en-US" dirty="0" smtClean="0"/>
              <a:t> </a:t>
            </a:r>
            <a:r>
              <a:rPr lang="en-US" dirty="0" err="1" smtClean="0"/>
              <a:t>capaci</a:t>
            </a:r>
            <a:r>
              <a:rPr lang="en-US" dirty="0" smtClean="0"/>
              <a:t> di </a:t>
            </a:r>
            <a:r>
              <a:rPr lang="en-US" dirty="0" err="1" smtClean="0"/>
              <a:t>identificare</a:t>
            </a:r>
            <a:r>
              <a:rPr lang="en-US" dirty="0" smtClean="0"/>
              <a:t>, </a:t>
            </a:r>
            <a:r>
              <a:rPr lang="en-US" dirty="0" err="1" smtClean="0"/>
              <a:t>organizzare</a:t>
            </a:r>
            <a:r>
              <a:rPr lang="en-US" dirty="0" smtClean="0"/>
              <a:t>, dare </a:t>
            </a:r>
            <a:r>
              <a:rPr lang="en-US" dirty="0" err="1" smtClean="0"/>
              <a:t>inizio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eseguire</a:t>
            </a:r>
            <a:r>
              <a:rPr lang="en-US" dirty="0" smtClean="0"/>
              <a:t> le </a:t>
            </a:r>
            <a:r>
              <a:rPr lang="en-US" dirty="0" err="1" smtClean="0"/>
              <a:t>azioni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porteranno</a:t>
            </a:r>
            <a:r>
              <a:rPr lang="en-US" dirty="0" smtClean="0"/>
              <a:t> ad un </a:t>
            </a:r>
            <a:r>
              <a:rPr lang="en-US" dirty="0" err="1" smtClean="0"/>
              <a:t>dato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115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3851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err="1" smtClean="0"/>
              <a:t>Interazioni</a:t>
            </a:r>
            <a:r>
              <a:rPr lang="en-US" sz="3200" dirty="0" smtClean="0"/>
              <a:t> con </a:t>
            </a:r>
            <a:r>
              <a:rPr lang="en-US" sz="3200" dirty="0" err="1" smtClean="0"/>
              <a:t>l'ambiente</a:t>
            </a:r>
            <a:r>
              <a:rPr lang="en-US" sz="3200" dirty="0" smtClean="0"/>
              <a:t> </a:t>
            </a:r>
            <a:r>
              <a:rPr lang="en-US" sz="3200" dirty="0" err="1" smtClean="0"/>
              <a:t>circostante</a:t>
            </a:r>
            <a:endParaRPr lang="en-US" sz="3200" dirty="0"/>
          </a:p>
        </p:txBody>
      </p:sp>
      <p:pic>
        <p:nvPicPr>
          <p:cNvPr id="4" name="Content Placeholder 3" descr="IMG_3346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>
            <a:off x="125246" y="1417638"/>
            <a:ext cx="8997112" cy="4948065"/>
          </a:xfrm>
        </p:spPr>
      </p:pic>
    </p:spTree>
    <p:extLst>
      <p:ext uri="{BB962C8B-B14F-4D97-AF65-F5344CB8AC3E}">
        <p14:creationId xmlns:p14="http://schemas.microsoft.com/office/powerpoint/2010/main" val="33356756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60" y="274638"/>
            <a:ext cx="8445640" cy="1143000"/>
          </a:xfrm>
        </p:spPr>
        <p:txBody>
          <a:bodyPr>
            <a:noAutofit/>
          </a:bodyPr>
          <a:lstStyle/>
          <a:p>
            <a:r>
              <a:rPr lang="en-US" sz="2400" b="1" dirty="0" smtClean="0"/>
              <a:t>4. To develop mastery, students must acquire component skills, practice integrating them, and know when to apply what they have learned</a:t>
            </a:r>
            <a:endParaRPr lang="en-US" sz="2400" b="1" dirty="0"/>
          </a:p>
        </p:txBody>
      </p:sp>
      <p:pic>
        <p:nvPicPr>
          <p:cNvPr id="5" name="Picture 4" descr="stuff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051" y="1498013"/>
            <a:ext cx="5409488" cy="528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881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b="1" dirty="0" smtClean="0"/>
              <a:t>5. Goal-directed practice coupled with targeted feedback enhances the quality of students' learning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Focalizzare</a:t>
            </a:r>
            <a:r>
              <a:rPr lang="en-US" dirty="0" smtClean="0"/>
              <a:t> la </a:t>
            </a:r>
            <a:r>
              <a:rPr lang="en-US" dirty="0" err="1" smtClean="0"/>
              <a:t>pratica</a:t>
            </a:r>
            <a:r>
              <a:rPr lang="en-US" dirty="0" smtClean="0"/>
              <a:t> verso </a:t>
            </a:r>
            <a:r>
              <a:rPr lang="en-US" dirty="0" err="1" smtClean="0"/>
              <a:t>uno</a:t>
            </a:r>
            <a:r>
              <a:rPr lang="en-US" dirty="0" smtClean="0"/>
              <a:t> </a:t>
            </a:r>
            <a:r>
              <a:rPr lang="en-US" dirty="0" err="1" smtClean="0"/>
              <a:t>specifico</a:t>
            </a:r>
            <a:r>
              <a:rPr lang="en-US" dirty="0" smtClean="0"/>
              <a:t> </a:t>
            </a:r>
            <a:r>
              <a:rPr lang="en-US" dirty="0" err="1" smtClean="0"/>
              <a:t>obiettivo</a:t>
            </a:r>
            <a:r>
              <a:rPr lang="en-US" dirty="0" smtClean="0"/>
              <a:t> o </a:t>
            </a:r>
            <a:r>
              <a:rPr lang="en-US" dirty="0" err="1" smtClean="0"/>
              <a:t>criterio</a:t>
            </a:r>
            <a:endParaRPr lang="en-US" dirty="0" smtClean="0"/>
          </a:p>
          <a:p>
            <a:r>
              <a:rPr lang="en-US" dirty="0" err="1" smtClean="0"/>
              <a:t>Identificare</a:t>
            </a:r>
            <a:r>
              <a:rPr lang="en-US" dirty="0" smtClean="0"/>
              <a:t> e </a:t>
            </a:r>
            <a:r>
              <a:rPr lang="en-US" dirty="0" err="1" smtClean="0"/>
              <a:t>articolare</a:t>
            </a:r>
            <a:r>
              <a:rPr lang="en-US" dirty="0" smtClean="0"/>
              <a:t> </a:t>
            </a:r>
            <a:r>
              <a:rPr lang="en-US" dirty="0" err="1" smtClean="0"/>
              <a:t>esplicitamente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"Learning goals"</a:t>
            </a:r>
          </a:p>
          <a:p>
            <a:r>
              <a:rPr lang="en-US" dirty="0" err="1" smtClean="0"/>
              <a:t>Conoscere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i="1" dirty="0" smtClean="0"/>
              <a:t>performance criteria</a:t>
            </a:r>
            <a:r>
              <a:rPr lang="en-US" dirty="0" smtClean="0"/>
              <a:t>* </a:t>
            </a:r>
            <a:r>
              <a:rPr lang="en-US" dirty="0" err="1" smtClean="0"/>
              <a:t>aiuta</a:t>
            </a:r>
            <a:r>
              <a:rPr lang="en-US" dirty="0" smtClean="0"/>
              <a:t>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studenti</a:t>
            </a:r>
            <a:r>
              <a:rPr lang="en-US" dirty="0" smtClean="0"/>
              <a:t> a </a:t>
            </a:r>
            <a:r>
              <a:rPr lang="en-US" dirty="0" err="1" smtClean="0"/>
              <a:t>orientare</a:t>
            </a:r>
            <a:r>
              <a:rPr lang="en-US" dirty="0" smtClean="0"/>
              <a:t> la </a:t>
            </a:r>
            <a:r>
              <a:rPr lang="en-US" dirty="0" err="1" smtClean="0"/>
              <a:t>pratica</a:t>
            </a:r>
            <a:endParaRPr lang="en-US" dirty="0" smtClean="0"/>
          </a:p>
          <a:p>
            <a:r>
              <a:rPr lang="en-US" dirty="0" err="1" smtClean="0"/>
              <a:t>Identificare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livelli</a:t>
            </a:r>
            <a:r>
              <a:rPr lang="en-US" dirty="0" smtClean="0"/>
              <a:t> </a:t>
            </a:r>
            <a:r>
              <a:rPr lang="en-US" dirty="0" err="1" smtClean="0"/>
              <a:t>appropriati</a:t>
            </a:r>
            <a:r>
              <a:rPr lang="en-US" dirty="0" smtClean="0"/>
              <a:t> di challenge per la </a:t>
            </a:r>
            <a:r>
              <a:rPr lang="en-US" dirty="0" err="1" smtClean="0"/>
              <a:t>pratica</a:t>
            </a:r>
            <a:endParaRPr lang="en-US" dirty="0" smtClean="0"/>
          </a:p>
          <a:p>
            <a:r>
              <a:rPr lang="en-US" dirty="0" smtClean="0"/>
              <a:t>La </a:t>
            </a:r>
            <a:r>
              <a:rPr lang="en-US" dirty="0" err="1" smtClean="0"/>
              <a:t>pratica</a:t>
            </a:r>
            <a:r>
              <a:rPr lang="en-US" dirty="0" smtClean="0"/>
              <a:t> </a:t>
            </a:r>
            <a:r>
              <a:rPr lang="en-US" dirty="0" err="1" smtClean="0"/>
              <a:t>richiede</a:t>
            </a:r>
            <a:r>
              <a:rPr lang="en-US" dirty="0" smtClean="0"/>
              <a:t> tempo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4863" y="6446078"/>
            <a:ext cx="783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chiara</a:t>
            </a:r>
            <a:r>
              <a:rPr lang="en-US" dirty="0" smtClean="0"/>
              <a:t> </a:t>
            </a:r>
            <a:r>
              <a:rPr lang="en-US" dirty="0" err="1" smtClean="0"/>
              <a:t>descrizione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caratteristiche</a:t>
            </a:r>
            <a:r>
              <a:rPr lang="en-US" dirty="0" smtClean="0"/>
              <a:t> associate 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err="1" smtClean="0"/>
              <a:t>vari</a:t>
            </a:r>
            <a:r>
              <a:rPr lang="en-US" dirty="0" smtClean="0"/>
              <a:t> </a:t>
            </a:r>
            <a:r>
              <a:rPr lang="en-US" dirty="0" err="1" smtClean="0"/>
              <a:t>livelli</a:t>
            </a:r>
            <a:r>
              <a:rPr lang="en-US" dirty="0" smtClean="0"/>
              <a:t> di 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66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b="1" dirty="0" smtClean="0"/>
              <a:t>6. Students' current level of development interacts with the social, emotional, and intellectual climate of the course to impact learning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r>
              <a:rPr lang="en-US" dirty="0" err="1" smtClean="0"/>
              <a:t>Emariginazione</a:t>
            </a:r>
            <a:r>
              <a:rPr lang="en-US" dirty="0" smtClean="0"/>
              <a:t> </a:t>
            </a:r>
            <a:r>
              <a:rPr lang="en-US" dirty="0" err="1" smtClean="0"/>
              <a:t>esplicita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implicita</a:t>
            </a:r>
            <a:endParaRPr lang="en-US" dirty="0" smtClean="0"/>
          </a:p>
          <a:p>
            <a:r>
              <a:rPr lang="en-US" dirty="0" err="1" smtClean="0"/>
              <a:t>Centralizzazione</a:t>
            </a:r>
            <a:r>
              <a:rPr lang="en-US" dirty="0" smtClean="0"/>
              <a:t> </a:t>
            </a:r>
            <a:r>
              <a:rPr lang="en-US" dirty="0" err="1" smtClean="0"/>
              <a:t>implicita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esplicita</a:t>
            </a:r>
            <a:endParaRPr lang="en-US" dirty="0" smtClean="0"/>
          </a:p>
          <a:p>
            <a:r>
              <a:rPr lang="en-US" dirty="0" err="1" smtClean="0"/>
              <a:t>Stereotipi</a:t>
            </a:r>
            <a:endParaRPr lang="en-US" dirty="0" smtClean="0"/>
          </a:p>
          <a:p>
            <a:r>
              <a:rPr lang="en-US" dirty="0" err="1" smtClean="0"/>
              <a:t>Modalità</a:t>
            </a:r>
            <a:r>
              <a:rPr lang="en-US" dirty="0" smtClean="0"/>
              <a:t> di </a:t>
            </a:r>
            <a:r>
              <a:rPr lang="en-US" dirty="0" err="1" smtClean="0"/>
              <a:t>comunicazione</a:t>
            </a:r>
            <a:r>
              <a:rPr lang="en-US" dirty="0" smtClean="0"/>
              <a:t> con 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studenti</a:t>
            </a:r>
            <a:endParaRPr lang="en-US" dirty="0" smtClean="0"/>
          </a:p>
          <a:p>
            <a:r>
              <a:rPr lang="en-US" dirty="0" err="1" smtClean="0"/>
              <a:t>Accessibilità</a:t>
            </a:r>
            <a:r>
              <a:rPr lang="en-US" dirty="0" smtClean="0"/>
              <a:t> del </a:t>
            </a:r>
            <a:r>
              <a:rPr lang="en-US" dirty="0" err="1" smtClean="0"/>
              <a:t>docente</a:t>
            </a:r>
            <a:endParaRPr lang="en-US" dirty="0" smtClean="0"/>
          </a:p>
          <a:p>
            <a:r>
              <a:rPr lang="en-US" dirty="0" err="1" smtClean="0"/>
              <a:t>Interazione</a:t>
            </a:r>
            <a:r>
              <a:rPr lang="en-US" dirty="0" smtClean="0"/>
              <a:t> </a:t>
            </a:r>
            <a:r>
              <a:rPr lang="en-US" dirty="0" err="1" smtClean="0"/>
              <a:t>tra</a:t>
            </a:r>
            <a:r>
              <a:rPr lang="en-US" dirty="0" smtClean="0"/>
              <a:t> </a:t>
            </a:r>
            <a:r>
              <a:rPr lang="en-US" dirty="0" err="1" smtClean="0"/>
              <a:t>docenti</a:t>
            </a:r>
            <a:r>
              <a:rPr lang="en-US" dirty="0" smtClean="0"/>
              <a:t> e </a:t>
            </a:r>
            <a:r>
              <a:rPr lang="en-US" dirty="0" err="1" smtClean="0"/>
              <a:t>studenti</a:t>
            </a:r>
            <a:r>
              <a:rPr lang="en-US" dirty="0" smtClean="0"/>
              <a:t> e </a:t>
            </a:r>
            <a:r>
              <a:rPr lang="en-US" dirty="0" err="1" smtClean="0"/>
              <a:t>studenti</a:t>
            </a:r>
            <a:r>
              <a:rPr lang="en-US" dirty="0"/>
              <a:t> </a:t>
            </a:r>
            <a:r>
              <a:rPr lang="en-US" dirty="0" smtClean="0"/>
              <a:t>e </a:t>
            </a:r>
            <a:r>
              <a:rPr lang="en-US" dirty="0" err="1" smtClean="0"/>
              <a:t>studenti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83856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5763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sz="3200" b="1" dirty="0" smtClean="0"/>
              <a:t>7. To become self-directed learners, students must learn to: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34225"/>
            <a:ext cx="8229600" cy="3463427"/>
          </a:xfrm>
        </p:spPr>
        <p:txBody>
          <a:bodyPr/>
          <a:lstStyle/>
          <a:p>
            <a:r>
              <a:rPr lang="en-US" dirty="0" smtClean="0"/>
              <a:t>assess </a:t>
            </a:r>
            <a:r>
              <a:rPr lang="en-US" dirty="0"/>
              <a:t>the demands of the </a:t>
            </a:r>
            <a:r>
              <a:rPr lang="en-US" dirty="0" smtClean="0"/>
              <a:t>task</a:t>
            </a:r>
          </a:p>
          <a:p>
            <a:r>
              <a:rPr lang="en-US" dirty="0" smtClean="0"/>
              <a:t>evaluate their own knowledge and skills</a:t>
            </a:r>
          </a:p>
          <a:p>
            <a:r>
              <a:rPr lang="en-US" dirty="0" smtClean="0"/>
              <a:t>plan their approach</a:t>
            </a:r>
          </a:p>
          <a:p>
            <a:r>
              <a:rPr lang="en-US" dirty="0" smtClean="0"/>
              <a:t>monitor their progress, and</a:t>
            </a:r>
          </a:p>
          <a:p>
            <a:r>
              <a:rPr lang="en-US" dirty="0" smtClean="0"/>
              <a:t>adjust their strategies as needed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91991" y="5317701"/>
            <a:ext cx="311134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ym typeface="Wingdings"/>
              </a:rPr>
              <a:t> Metacognition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747304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Shape 2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3394" y="264959"/>
            <a:ext cx="8732495" cy="292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Shape 2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3394" y="3049823"/>
            <a:ext cx="8877695" cy="280943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Shape 241"/>
          <p:cNvSpPr txBox="1"/>
          <p:nvPr/>
        </p:nvSpPr>
        <p:spPr>
          <a:xfrm>
            <a:off x="2839499" y="6426600"/>
            <a:ext cx="3939000" cy="369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 by doing/non formal learning</a:t>
            </a:r>
          </a:p>
        </p:txBody>
      </p:sp>
    </p:spTree>
    <p:extLst>
      <p:ext uri="{BB962C8B-B14F-4D97-AF65-F5344CB8AC3E}">
        <p14:creationId xmlns:p14="http://schemas.microsoft.com/office/powerpoint/2010/main" val="3248708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Why traditional lecturing fails</a:t>
            </a:r>
          </a:p>
        </p:txBody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312525" y="1447800"/>
            <a:ext cx="8630400" cy="504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SzPct val="100000"/>
            </a:pPr>
            <a:r>
              <a:rPr lang="en" sz="3000" dirty="0"/>
              <a:t>Regardless their way of learning, each student receives exact the same information at the exact same </a:t>
            </a:r>
            <a:r>
              <a:rPr lang="en" sz="3000" dirty="0" smtClean="0"/>
              <a:t>pace</a:t>
            </a:r>
            <a:endParaRPr lang="en" sz="3000" dirty="0"/>
          </a:p>
        </p:txBody>
      </p:sp>
      <p:pic>
        <p:nvPicPr>
          <p:cNvPr id="234" name="Shape 234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1500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9764984"/>
              </p:ext>
            </p:extLst>
          </p:nvPr>
        </p:nvGraphicFramePr>
        <p:xfrm>
          <a:off x="257236" y="1155874"/>
          <a:ext cx="8629524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2929"/>
                <a:gridCol w="704659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data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argomento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23 </a:t>
                      </a:r>
                      <a:r>
                        <a:rPr lang="en-US" sz="2000" b="1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gennaio</a:t>
                      </a:r>
                      <a:endParaRPr lang="en-US" sz="2000" b="1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Principi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di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apprendimento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e come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applicarli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all'insegnamento</a:t>
                      </a:r>
                      <a:endParaRPr lang="en-US" sz="2000" b="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 </a:t>
                      </a:r>
                      <a:r>
                        <a:rPr lang="en-US" sz="2000" b="1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febbraio</a:t>
                      </a:r>
                      <a:endParaRPr lang="en-US" sz="2000" b="1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Principi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di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apprendimento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e come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applicarli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all'insegnamento</a:t>
                      </a:r>
                      <a:endParaRPr lang="en-US" sz="2000" b="0" dirty="0" smtClean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31859C"/>
                          </a:solidFill>
                        </a:rPr>
                        <a:t>20 </a:t>
                      </a:r>
                      <a:r>
                        <a:rPr lang="en-US" sz="2000" b="1" dirty="0" err="1" smtClean="0">
                          <a:solidFill>
                            <a:srgbClr val="31859C"/>
                          </a:solidFill>
                        </a:rPr>
                        <a:t>febbraio</a:t>
                      </a:r>
                      <a:endParaRPr lang="en-US" sz="2000" b="1" dirty="0">
                        <a:solidFill>
                          <a:srgbClr val="31859C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Tecniche</a:t>
                      </a: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di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insegnamento</a:t>
                      </a: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che</a:t>
                      </a: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possono</a:t>
                      </a: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essere</a:t>
                      </a: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usate</a:t>
                      </a:r>
                      <a:r>
                        <a:rPr lang="en-US" sz="2000" b="0" baseline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per </a:t>
                      </a:r>
                      <a:r>
                        <a:rPr lang="en-US" sz="2000" b="0" baseline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stimolare</a:t>
                      </a:r>
                      <a:r>
                        <a:rPr lang="en-US" sz="2000" b="0" baseline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baseline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l'interesse</a:t>
                      </a:r>
                      <a:r>
                        <a:rPr lang="en-US" sz="2000" b="0" baseline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e la </a:t>
                      </a:r>
                      <a:r>
                        <a:rPr lang="en-US" sz="2000" b="0" baseline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partecipazione</a:t>
                      </a:r>
                      <a:r>
                        <a:rPr lang="en-US" sz="2000" b="0" baseline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baseline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degli</a:t>
                      </a:r>
                      <a:r>
                        <a:rPr lang="en-US" sz="2000" b="0" baseline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baseline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studenti</a:t>
                      </a:r>
                      <a:endParaRPr lang="en-US" sz="2000" b="0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6 </a:t>
                      </a:r>
                      <a:r>
                        <a:rPr lang="en-US" sz="2000" b="1" dirty="0" err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marzo</a:t>
                      </a:r>
                      <a:endParaRPr lang="en-US" sz="2000" b="1" dirty="0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</a:endParaRPr>
                    </a:p>
                    <a:p>
                      <a:pPr algn="ctr"/>
                      <a:endParaRPr lang="en-US" sz="2000" b="1" dirty="0">
                        <a:solidFill>
                          <a:srgbClr val="31859C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 err="1" smtClean="0">
                          <a:solidFill>
                            <a:srgbClr val="31859C"/>
                          </a:solidFill>
                        </a:rPr>
                        <a:t>Tecniche</a:t>
                      </a:r>
                      <a:r>
                        <a:rPr lang="en-US" sz="2000" b="0" dirty="0" smtClean="0">
                          <a:solidFill>
                            <a:srgbClr val="31859C"/>
                          </a:solidFill>
                        </a:rPr>
                        <a:t> di </a:t>
                      </a:r>
                      <a:r>
                        <a:rPr lang="en-US" sz="2000" b="0" dirty="0" err="1" smtClean="0">
                          <a:solidFill>
                            <a:srgbClr val="31859C"/>
                          </a:solidFill>
                        </a:rPr>
                        <a:t>insegnamento</a:t>
                      </a:r>
                      <a:r>
                        <a:rPr lang="en-US" sz="2000" b="0" dirty="0" smtClean="0">
                          <a:solidFill>
                            <a:srgbClr val="31859C"/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rgbClr val="31859C"/>
                          </a:solidFill>
                        </a:rPr>
                        <a:t>che</a:t>
                      </a:r>
                      <a:r>
                        <a:rPr lang="en-US" sz="2000" b="0" dirty="0" smtClean="0">
                          <a:solidFill>
                            <a:srgbClr val="31859C"/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rgbClr val="31859C"/>
                          </a:solidFill>
                        </a:rPr>
                        <a:t>possono</a:t>
                      </a:r>
                      <a:r>
                        <a:rPr lang="en-US" sz="2000" b="0" dirty="0" smtClean="0">
                          <a:solidFill>
                            <a:srgbClr val="31859C"/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rgbClr val="31859C"/>
                          </a:solidFill>
                        </a:rPr>
                        <a:t>essere</a:t>
                      </a:r>
                      <a:r>
                        <a:rPr lang="en-US" sz="2000" b="0" dirty="0" smtClean="0">
                          <a:solidFill>
                            <a:srgbClr val="31859C"/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rgbClr val="31859C"/>
                          </a:solidFill>
                        </a:rPr>
                        <a:t>usate</a:t>
                      </a:r>
                      <a:r>
                        <a:rPr lang="en-US" sz="2000" b="0" baseline="0" dirty="0" smtClean="0">
                          <a:solidFill>
                            <a:srgbClr val="31859C"/>
                          </a:solidFill>
                        </a:rPr>
                        <a:t> per </a:t>
                      </a:r>
                      <a:r>
                        <a:rPr lang="en-US" sz="2000" b="0" baseline="0" dirty="0" err="1" smtClean="0">
                          <a:solidFill>
                            <a:srgbClr val="31859C"/>
                          </a:solidFill>
                        </a:rPr>
                        <a:t>stimolare</a:t>
                      </a:r>
                      <a:r>
                        <a:rPr lang="en-US" sz="2000" b="0" baseline="0" dirty="0" smtClean="0">
                          <a:solidFill>
                            <a:srgbClr val="31859C"/>
                          </a:solidFill>
                        </a:rPr>
                        <a:t> </a:t>
                      </a:r>
                      <a:r>
                        <a:rPr lang="en-US" sz="2000" b="0" baseline="0" dirty="0" err="1" smtClean="0">
                          <a:solidFill>
                            <a:srgbClr val="31859C"/>
                          </a:solidFill>
                        </a:rPr>
                        <a:t>l'interesse</a:t>
                      </a:r>
                      <a:r>
                        <a:rPr lang="en-US" sz="2000" b="0" baseline="0" dirty="0" smtClean="0">
                          <a:solidFill>
                            <a:srgbClr val="31859C"/>
                          </a:solidFill>
                        </a:rPr>
                        <a:t> e la </a:t>
                      </a:r>
                      <a:r>
                        <a:rPr lang="en-US" sz="2000" b="0" baseline="0" dirty="0" err="1" smtClean="0">
                          <a:solidFill>
                            <a:srgbClr val="31859C"/>
                          </a:solidFill>
                        </a:rPr>
                        <a:t>partecipazione</a:t>
                      </a:r>
                      <a:r>
                        <a:rPr lang="en-US" sz="2000" b="0" baseline="0" dirty="0" smtClean="0">
                          <a:solidFill>
                            <a:srgbClr val="31859C"/>
                          </a:solidFill>
                        </a:rPr>
                        <a:t> </a:t>
                      </a:r>
                      <a:r>
                        <a:rPr lang="en-US" sz="2000" b="0" baseline="0" dirty="0" err="1" smtClean="0">
                          <a:solidFill>
                            <a:srgbClr val="31859C"/>
                          </a:solidFill>
                        </a:rPr>
                        <a:t>degli</a:t>
                      </a:r>
                      <a:r>
                        <a:rPr lang="en-US" sz="2000" b="0" baseline="0" dirty="0" smtClean="0">
                          <a:solidFill>
                            <a:srgbClr val="31859C"/>
                          </a:solidFill>
                        </a:rPr>
                        <a:t> </a:t>
                      </a:r>
                      <a:r>
                        <a:rPr lang="en-US" sz="2000" b="0" baseline="0" dirty="0" err="1" smtClean="0">
                          <a:solidFill>
                            <a:srgbClr val="31859C"/>
                          </a:solidFill>
                        </a:rPr>
                        <a:t>studenti</a:t>
                      </a:r>
                      <a:endParaRPr lang="en-US" sz="2000" b="0" dirty="0" smtClean="0">
                        <a:solidFill>
                          <a:srgbClr val="31859C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13 </a:t>
                      </a:r>
                      <a:r>
                        <a:rPr lang="en-US" sz="2000" b="1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marzo</a:t>
                      </a:r>
                      <a:endParaRPr lang="en-US" sz="2000" b="1" dirty="0" smtClean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  <a:p>
                      <a:pPr algn="ctr"/>
                      <a:endParaRPr lang="en-US" sz="2000" b="1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Preparazione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di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corsi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,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lezioni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e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materiali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didattici</a:t>
                      </a:r>
                      <a:endParaRPr lang="en-US" sz="2000" b="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27 </a:t>
                      </a:r>
                      <a:r>
                        <a:rPr lang="en-US" sz="2000" b="1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marzo</a:t>
                      </a:r>
                      <a:endParaRPr lang="en-US" sz="2000" b="1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Preparazione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di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corsi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,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lezioni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e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materiali</a:t>
                      </a:r>
                      <a:r>
                        <a:rPr lang="en-US" sz="20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didattici</a:t>
                      </a:r>
                      <a:endParaRPr lang="en-US" sz="2000" b="0" dirty="0" smtClean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3 </a:t>
                      </a:r>
                      <a:r>
                        <a:rPr lang="en-US" sz="2000" b="1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aprile</a:t>
                      </a:r>
                      <a:endParaRPr lang="en-US" sz="2000" b="1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Feedback e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verifiche</a:t>
                      </a: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come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tecniche</a:t>
                      </a: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per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facilitare</a:t>
                      </a: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l'apprendimento</a:t>
                      </a:r>
                      <a:endParaRPr lang="en-US" sz="2000" b="0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10 </a:t>
                      </a:r>
                      <a:r>
                        <a:rPr lang="en-US" sz="2000" b="1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aprile</a:t>
                      </a:r>
                      <a:endParaRPr lang="en-US" sz="2000" b="1" dirty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Feedback e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verifiche</a:t>
                      </a: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come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tecniche</a:t>
                      </a: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per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facilitare</a:t>
                      </a:r>
                      <a:r>
                        <a:rPr lang="en-US" sz="2000" b="0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2000" b="0" dirty="0" err="1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l'apprendimento</a:t>
                      </a:r>
                      <a:endParaRPr lang="en-US" sz="2000" b="0" dirty="0" smtClean="0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25357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Why traditional lecturing fails</a:t>
            </a:r>
          </a:p>
        </p:txBody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312525" y="1447800"/>
            <a:ext cx="8630400" cy="504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chemeClr val="bg1">
                    <a:lumMod val="65000"/>
                  </a:schemeClr>
                </a:solidFill>
              </a:rPr>
              <a:t>Regardless their way of learning, each student receives exact the same information at the exact same pace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/>
              <a:t>Students respond differently to the same presented material (get it, bored, lost</a:t>
            </a:r>
            <a:r>
              <a:rPr lang="en" sz="3000" dirty="0" smtClean="0"/>
              <a:t>…)</a:t>
            </a:r>
            <a:endParaRPr lang="en" sz="3000" dirty="0"/>
          </a:p>
        </p:txBody>
      </p:sp>
      <p:pic>
        <p:nvPicPr>
          <p:cNvPr id="234" name="Shape 234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3252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Why traditional lecturing fails</a:t>
            </a:r>
          </a:p>
        </p:txBody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312525" y="1447800"/>
            <a:ext cx="8630400" cy="504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rgbClr val="A6A6A6"/>
                </a:solidFill>
              </a:rPr>
              <a:t>Regardless their way of learning, each student receives exact the same information at the exact same pace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rgbClr val="A6A6A6"/>
                </a:solidFill>
              </a:rPr>
              <a:t>Students respond differently to the same presented material (get it, bored, lost…)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/>
              <a:t>Students have to listen and take notes → no way to think and make </a:t>
            </a:r>
            <a:r>
              <a:rPr lang="en" sz="3000" dirty="0" smtClean="0"/>
              <a:t>connections</a:t>
            </a:r>
            <a:endParaRPr lang="en" sz="3000" dirty="0"/>
          </a:p>
        </p:txBody>
      </p:sp>
      <p:pic>
        <p:nvPicPr>
          <p:cNvPr id="234" name="Shape 234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3055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0" y="0"/>
            <a:ext cx="9180600" cy="1281300"/>
          </a:xfrm>
          <a:prstGeom prst="rect">
            <a:avLst/>
          </a:prstGeom>
          <a:solidFill>
            <a:srgbClr val="E36C0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457200" y="460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Why traditional lecturing fails</a:t>
            </a:r>
          </a:p>
        </p:txBody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312525" y="1447800"/>
            <a:ext cx="8630400" cy="504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rgbClr val="A6A6A6"/>
                </a:solidFill>
              </a:rPr>
              <a:t>Regardless their way of learning, each student receives exact the same information at the exact same pace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rgbClr val="A6A6A6"/>
                </a:solidFill>
              </a:rPr>
              <a:t>Students respond differently to the same presented material (get it, bored, lost…)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>
                <a:solidFill>
                  <a:srgbClr val="A6A6A6"/>
                </a:solidFill>
              </a:rPr>
              <a:t>Students have to listen and take notes → no way to think and make connections</a:t>
            </a:r>
          </a:p>
          <a:p>
            <a:pPr lvl="0">
              <a:spcBef>
                <a:spcPts val="0"/>
              </a:spcBef>
              <a:buSzPct val="100000"/>
            </a:pPr>
            <a:r>
              <a:rPr lang="en" sz="3000" dirty="0"/>
              <a:t>The teacher is busy in transferring content → no time for other activities</a:t>
            </a:r>
          </a:p>
        </p:txBody>
      </p:sp>
      <p:pic>
        <p:nvPicPr>
          <p:cNvPr id="234" name="Shape 234" descr="Elixir-Ita_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9665" y="5576237"/>
            <a:ext cx="1654800" cy="1281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2741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2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4366" y="266330"/>
            <a:ext cx="8849528" cy="63509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9709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Shape 2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850" y="876224"/>
            <a:ext cx="6685200" cy="530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Shape 252"/>
          <p:cNvSpPr txBox="1"/>
          <p:nvPr/>
        </p:nvSpPr>
        <p:spPr>
          <a:xfrm>
            <a:off x="108854" y="6150426"/>
            <a:ext cx="8599714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Freeman et al. PNAS (2014) Active learning increases student performance in science, engineering, and mathematics.</a:t>
            </a:r>
          </a:p>
        </p:txBody>
      </p:sp>
      <p:sp>
        <p:nvSpPr>
          <p:cNvPr id="253" name="Shape 253"/>
          <p:cNvSpPr txBox="1"/>
          <p:nvPr/>
        </p:nvSpPr>
        <p:spPr>
          <a:xfrm>
            <a:off x="6794000" y="2395950"/>
            <a:ext cx="2222400" cy="206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 of 225 studies of active learning in science, technology,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engineering and mathematics </a:t>
            </a:r>
          </a:p>
        </p:txBody>
      </p:sp>
      <p:sp>
        <p:nvSpPr>
          <p:cNvPr id="254" name="Shape 254"/>
          <p:cNvSpPr txBox="1"/>
          <p:nvPr/>
        </p:nvSpPr>
        <p:spPr>
          <a:xfrm>
            <a:off x="129335" y="-92871"/>
            <a:ext cx="8907550" cy="91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Active learning cut course failure rates by around one-third</a:t>
            </a:r>
          </a:p>
        </p:txBody>
      </p:sp>
    </p:spTree>
    <p:extLst>
      <p:ext uri="{BB962C8B-B14F-4D97-AF65-F5344CB8AC3E}">
        <p14:creationId xmlns:p14="http://schemas.microsoft.com/office/powerpoint/2010/main" val="2750355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Shape 259" descr="stuff1.tif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0351" y="618745"/>
            <a:ext cx="6341383" cy="6239253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/>
          <p:nvPr/>
        </p:nvSpPr>
        <p:spPr>
          <a:xfrm>
            <a:off x="-265787" y="83240"/>
            <a:ext cx="9657126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400" b="1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"AT THIS POINT IT IS UNETHICAL TO TEACH ANY OTHE&amp; WAY" *</a:t>
            </a:r>
          </a:p>
        </p:txBody>
      </p:sp>
      <p:sp>
        <p:nvSpPr>
          <p:cNvPr id="261" name="Shape 261"/>
          <p:cNvSpPr txBox="1"/>
          <p:nvPr/>
        </p:nvSpPr>
        <p:spPr>
          <a:xfrm>
            <a:off x="7676500" y="6204186"/>
            <a:ext cx="1668587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Waldrop, Nature 2015</a:t>
            </a:r>
          </a:p>
        </p:txBody>
      </p:sp>
      <p:sp>
        <p:nvSpPr>
          <p:cNvPr id="262" name="Shape 262"/>
          <p:cNvSpPr txBox="1"/>
          <p:nvPr/>
        </p:nvSpPr>
        <p:spPr>
          <a:xfrm>
            <a:off x="7676500" y="841790"/>
            <a:ext cx="1419506" cy="3970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r>
              <a:rPr lang="en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Clarissa Dirks, co-chair of the US National Academies Scientific Teaching Alliance, an initiative to reform undergraduate STEM </a:t>
            </a:r>
            <a:r>
              <a:rPr lang="en" sz="1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education</a:t>
            </a:r>
            <a:endParaRPr lang="en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5337" y="1094018"/>
            <a:ext cx="3134206" cy="2246769"/>
          </a:xfrm>
          <a:prstGeom prst="rect">
            <a:avLst/>
          </a:prstGeom>
          <a:solidFill>
            <a:srgbClr val="FFFFFF"/>
          </a:solidFill>
          <a:ln>
            <a:solidFill>
              <a:srgbClr val="31859C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"Students </a:t>
            </a:r>
            <a:r>
              <a:rPr lang="en-US" sz="2000" b="1" dirty="0"/>
              <a:t>gain </a:t>
            </a:r>
            <a:r>
              <a:rPr lang="en-US" sz="2000" b="1" dirty="0" smtClean="0"/>
              <a:t>a much </a:t>
            </a:r>
            <a:r>
              <a:rPr lang="en-US" sz="2000" b="1" dirty="0"/>
              <a:t>deeper understanding of science when they actively grapple with</a:t>
            </a:r>
          </a:p>
          <a:p>
            <a:r>
              <a:rPr lang="en-US" sz="2000" b="1" dirty="0"/>
              <a:t>questions than when they passively listen to </a:t>
            </a:r>
            <a:r>
              <a:rPr lang="en-US" sz="2000" b="1" dirty="0" smtClean="0"/>
              <a:t>answers"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18495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416230" y="-35911"/>
            <a:ext cx="8229600" cy="95782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What </a:t>
            </a:r>
            <a:r>
              <a:rPr lang="en" dirty="0" smtClean="0"/>
              <a:t>changes</a:t>
            </a:r>
            <a:r>
              <a:rPr lang="en-US" dirty="0" smtClean="0"/>
              <a:t>?</a:t>
            </a:r>
            <a:r>
              <a:rPr lang="en" dirty="0" smtClean="0"/>
              <a:t> </a:t>
            </a:r>
            <a:endParaRPr lang="en" dirty="0"/>
          </a:p>
        </p:txBody>
      </p:sp>
      <p:pic>
        <p:nvPicPr>
          <p:cNvPr id="268" name="Shape 2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4850" y="1046568"/>
            <a:ext cx="8154300" cy="205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Shape 269"/>
          <p:cNvSpPr txBox="1"/>
          <p:nvPr/>
        </p:nvSpPr>
        <p:spPr>
          <a:xfrm>
            <a:off x="272150" y="3369969"/>
            <a:ext cx="8690400" cy="28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406400" rtl="0">
              <a:spcBef>
                <a:spcPts val="0"/>
              </a:spcBef>
              <a:buSzPct val="100000"/>
              <a:buFont typeface="Calibri"/>
              <a:buChar char="●"/>
            </a:pPr>
            <a:r>
              <a:rPr lang="en" sz="2800" dirty="0">
                <a:latin typeface="Calibri"/>
                <a:ea typeface="Calibri"/>
                <a:cs typeface="Calibri"/>
                <a:sym typeface="Calibri"/>
              </a:rPr>
              <a:t>Teacher lecturing (partially) replaced by students’ activities</a:t>
            </a:r>
          </a:p>
          <a:p>
            <a:pPr marL="457200" lvl="0" indent="-406400">
              <a:spcBef>
                <a:spcPts val="0"/>
              </a:spcBef>
              <a:buSzPct val="100000"/>
              <a:buFont typeface="Calibri"/>
              <a:buChar char="●"/>
            </a:pPr>
            <a:r>
              <a:rPr lang="en" sz="2800" dirty="0">
                <a:latin typeface="Calibri"/>
                <a:ea typeface="Calibri"/>
                <a:cs typeface="Calibri"/>
                <a:sym typeface="Calibri"/>
              </a:rPr>
              <a:t>student-centred/individual interactions</a:t>
            </a:r>
          </a:p>
          <a:p>
            <a:pPr marL="457200" lvl="0" indent="-406400">
              <a:spcBef>
                <a:spcPts val="0"/>
              </a:spcBef>
              <a:buSzPct val="100000"/>
              <a:buFont typeface="Calibri"/>
              <a:buChar char="●"/>
            </a:pPr>
            <a:r>
              <a:rPr lang="en" sz="2800" dirty="0">
                <a:latin typeface="Calibri"/>
                <a:ea typeface="Calibri"/>
                <a:cs typeface="Calibri"/>
                <a:sym typeface="Calibri"/>
              </a:rPr>
              <a:t>maximise interactivity among students and with the teacher</a:t>
            </a:r>
          </a:p>
          <a:p>
            <a:pPr marL="457200" lvl="0" indent="-406400">
              <a:spcBef>
                <a:spcPts val="0"/>
              </a:spcBef>
              <a:buSzPct val="100000"/>
              <a:buFont typeface="Calibri"/>
              <a:buChar char="●"/>
            </a:pPr>
            <a:r>
              <a:rPr lang="en" sz="2800" dirty="0">
                <a:latin typeface="Calibri"/>
                <a:ea typeface="Calibri"/>
                <a:cs typeface="Calibri"/>
                <a:sym typeface="Calibri"/>
              </a:rPr>
              <a:t>role of the teacher: sage on the stage → guide on the side</a:t>
            </a:r>
          </a:p>
        </p:txBody>
      </p:sp>
    </p:spTree>
    <p:extLst>
      <p:ext uri="{BB962C8B-B14F-4D97-AF65-F5344CB8AC3E}">
        <p14:creationId xmlns:p14="http://schemas.microsoft.com/office/powerpoint/2010/main" val="1086491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Bridging learning research and teaching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1325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Learning results from what the student does and thinks and only from what the student does and thinks</a:t>
            </a:r>
          </a:p>
          <a:p>
            <a:r>
              <a:rPr lang="en-US" dirty="0" smtClean="0"/>
              <a:t>The teacher can advance learning only by influencing what the student does to learn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</a:p>
          <a:p>
            <a:pPr marL="0" indent="0" algn="r">
              <a:buNone/>
            </a:pPr>
            <a:r>
              <a:rPr lang="en-US" dirty="0"/>
              <a:t>	</a:t>
            </a:r>
            <a:r>
              <a:rPr lang="en-US" dirty="0" smtClean="0"/>
              <a:t>														   </a:t>
            </a:r>
            <a:r>
              <a:rPr lang="en-US" sz="2000" dirty="0" smtClean="0"/>
              <a:t>H.A. Simon (one of the founders of the field of Cognitive Science, Nobel Laureate)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51494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learning?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 smtClean="0"/>
              <a:t>L'apprendimento</a:t>
            </a:r>
            <a:r>
              <a:rPr lang="en-US" dirty="0" smtClean="0"/>
              <a:t> </a:t>
            </a:r>
            <a:r>
              <a:rPr lang="en-US" dirty="0" err="1" smtClean="0"/>
              <a:t>è</a:t>
            </a:r>
            <a:r>
              <a:rPr lang="en-US" dirty="0" smtClean="0"/>
              <a:t> un </a:t>
            </a:r>
            <a:r>
              <a:rPr lang="en-US" dirty="0" err="1" smtClean="0"/>
              <a:t>processo</a:t>
            </a:r>
            <a:r>
              <a:rPr lang="en-US" dirty="0" smtClean="0"/>
              <a:t>, non un </a:t>
            </a:r>
            <a:r>
              <a:rPr lang="en-US" dirty="0" err="1" smtClean="0"/>
              <a:t>prodotto</a:t>
            </a:r>
            <a:endParaRPr lang="en-US" dirty="0" smtClean="0"/>
          </a:p>
          <a:p>
            <a:pPr lvl="1"/>
            <a:r>
              <a:rPr lang="en-US" dirty="0" err="1" smtClean="0"/>
              <a:t>Poiché</a:t>
            </a:r>
            <a:r>
              <a:rPr lang="en-US" dirty="0" smtClean="0"/>
              <a:t> </a:t>
            </a:r>
            <a:r>
              <a:rPr lang="en-US" dirty="0" err="1" smtClean="0"/>
              <a:t>avviene</a:t>
            </a:r>
            <a:r>
              <a:rPr lang="en-US" dirty="0" smtClean="0"/>
              <a:t> </a:t>
            </a:r>
            <a:r>
              <a:rPr lang="en-US" dirty="0" err="1" smtClean="0"/>
              <a:t>nella</a:t>
            </a:r>
            <a:r>
              <a:rPr lang="en-US" dirty="0" smtClean="0"/>
              <a:t> </a:t>
            </a:r>
            <a:r>
              <a:rPr lang="en-US" dirty="0" err="1" smtClean="0"/>
              <a:t>mente</a:t>
            </a:r>
            <a:r>
              <a:rPr lang="en-US" dirty="0" smtClean="0"/>
              <a:t>, </a:t>
            </a:r>
            <a:r>
              <a:rPr lang="en-US" dirty="0" err="1" smtClean="0"/>
              <a:t>possiamo</a:t>
            </a:r>
            <a:r>
              <a:rPr lang="en-US" dirty="0" smtClean="0"/>
              <a:t> </a:t>
            </a:r>
            <a:r>
              <a:rPr lang="en-US" dirty="0" err="1" smtClean="0"/>
              <a:t>inferire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sia</a:t>
            </a:r>
            <a:r>
              <a:rPr lang="en-US" dirty="0" smtClean="0"/>
              <a:t> </a:t>
            </a:r>
            <a:r>
              <a:rPr lang="en-US" dirty="0" err="1" smtClean="0"/>
              <a:t>avvenuto</a:t>
            </a:r>
            <a:r>
              <a:rPr lang="en-US" dirty="0" smtClean="0"/>
              <a:t> solo da </a:t>
            </a:r>
            <a:r>
              <a:rPr lang="en-US" dirty="0" err="1" smtClean="0"/>
              <a:t>ciò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uno</a:t>
            </a:r>
            <a:r>
              <a:rPr lang="en-US" dirty="0" smtClean="0"/>
              <a:t> </a:t>
            </a:r>
            <a:r>
              <a:rPr lang="en-US" dirty="0" err="1" smtClean="0"/>
              <a:t>studente</a:t>
            </a:r>
            <a:r>
              <a:rPr lang="en-US" dirty="0" smtClean="0"/>
              <a:t> produce o dal </a:t>
            </a:r>
            <a:r>
              <a:rPr lang="en-US" dirty="0" err="1" smtClean="0"/>
              <a:t>suo</a:t>
            </a:r>
            <a:r>
              <a:rPr lang="en-US" dirty="0" smtClean="0"/>
              <a:t> </a:t>
            </a:r>
            <a:r>
              <a:rPr lang="en-US" dirty="0" err="1" smtClean="0"/>
              <a:t>rendimento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err="1" smtClean="0"/>
              <a:t>L'apprendimento</a:t>
            </a:r>
            <a:r>
              <a:rPr lang="en-US" dirty="0" smtClean="0"/>
              <a:t> </a:t>
            </a:r>
            <a:r>
              <a:rPr lang="en-US" dirty="0" err="1" smtClean="0"/>
              <a:t>comporta</a:t>
            </a:r>
            <a:r>
              <a:rPr lang="en-US" dirty="0" smtClean="0"/>
              <a:t> un </a:t>
            </a:r>
            <a:r>
              <a:rPr lang="en-US" dirty="0" err="1" smtClean="0"/>
              <a:t>cambiamento</a:t>
            </a:r>
            <a:r>
              <a:rPr lang="en-US" dirty="0" smtClean="0"/>
              <a:t> </a:t>
            </a:r>
            <a:r>
              <a:rPr lang="en-US" dirty="0" err="1" smtClean="0"/>
              <a:t>nella</a:t>
            </a:r>
            <a:r>
              <a:rPr lang="en-US" dirty="0" smtClean="0"/>
              <a:t> </a:t>
            </a:r>
            <a:r>
              <a:rPr lang="en-US" dirty="0" err="1" smtClean="0"/>
              <a:t>conoscenza</a:t>
            </a:r>
            <a:r>
              <a:rPr lang="en-US" dirty="0" smtClean="0"/>
              <a:t>, in </a:t>
            </a:r>
            <a:r>
              <a:rPr lang="en-US" dirty="0" err="1" smtClean="0"/>
              <a:t>ciò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crede</a:t>
            </a:r>
            <a:r>
              <a:rPr lang="en-US" dirty="0" smtClean="0"/>
              <a:t> e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pensa</a:t>
            </a:r>
            <a:r>
              <a:rPr lang="en-US" dirty="0" smtClean="0"/>
              <a:t>, </a:t>
            </a:r>
          </a:p>
          <a:p>
            <a:pPr lvl="1"/>
            <a:r>
              <a:rPr lang="en-US" dirty="0" err="1" smtClean="0"/>
              <a:t>Questo</a:t>
            </a:r>
            <a:r>
              <a:rPr lang="en-US" dirty="0" smtClean="0"/>
              <a:t> </a:t>
            </a:r>
            <a:r>
              <a:rPr lang="en-US" dirty="0" err="1" smtClean="0"/>
              <a:t>cambiamento</a:t>
            </a:r>
            <a:r>
              <a:rPr lang="en-US" dirty="0" smtClean="0"/>
              <a:t> ha un </a:t>
            </a:r>
            <a:r>
              <a:rPr lang="en-US" dirty="0" err="1" smtClean="0"/>
              <a:t>impatto</a:t>
            </a:r>
            <a:r>
              <a:rPr lang="en-US" dirty="0" smtClean="0"/>
              <a:t> di </a:t>
            </a:r>
            <a:r>
              <a:rPr lang="en-US" dirty="0" err="1" smtClean="0"/>
              <a:t>lunga</a:t>
            </a:r>
            <a:r>
              <a:rPr lang="en-US" dirty="0" smtClean="0"/>
              <a:t> </a:t>
            </a:r>
            <a:r>
              <a:rPr lang="en-US" dirty="0" err="1" smtClean="0"/>
              <a:t>durata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come lo </a:t>
            </a:r>
            <a:r>
              <a:rPr lang="en-US" dirty="0" err="1" smtClean="0"/>
              <a:t>studente</a:t>
            </a:r>
            <a:r>
              <a:rPr lang="en-US" dirty="0" smtClean="0"/>
              <a:t> </a:t>
            </a:r>
            <a:r>
              <a:rPr lang="en-US" dirty="0" err="1" smtClean="0"/>
              <a:t>pensa</a:t>
            </a:r>
            <a:r>
              <a:rPr lang="en-US" dirty="0" smtClean="0"/>
              <a:t> e </a:t>
            </a:r>
            <a:r>
              <a:rPr lang="en-US" dirty="0" err="1" smtClean="0"/>
              <a:t>agisce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err="1" smtClean="0"/>
              <a:t>L'apprendimento</a:t>
            </a:r>
            <a:r>
              <a:rPr lang="en-US" dirty="0" smtClean="0"/>
              <a:t> non </a:t>
            </a:r>
            <a:r>
              <a:rPr lang="en-US" dirty="0" err="1" smtClean="0"/>
              <a:t>è</a:t>
            </a:r>
            <a:r>
              <a:rPr lang="en-US" dirty="0" smtClean="0"/>
              <a:t> </a:t>
            </a:r>
            <a:r>
              <a:rPr lang="en-US" dirty="0" err="1" smtClean="0"/>
              <a:t>qualcosa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lo </a:t>
            </a:r>
            <a:r>
              <a:rPr lang="en-US" dirty="0" err="1" smtClean="0"/>
              <a:t>studente</a:t>
            </a:r>
            <a:r>
              <a:rPr lang="en-US" dirty="0" smtClean="0"/>
              <a:t> </a:t>
            </a:r>
            <a:r>
              <a:rPr lang="en-US" dirty="0" err="1" smtClean="0"/>
              <a:t>subisce</a:t>
            </a:r>
            <a:r>
              <a:rPr lang="en-US" dirty="0" smtClean="0"/>
              <a:t> ma </a:t>
            </a:r>
            <a:r>
              <a:rPr lang="en-US" dirty="0" err="1" smtClean="0"/>
              <a:t>piuttosto</a:t>
            </a:r>
            <a:r>
              <a:rPr lang="en-US" dirty="0" smtClean="0"/>
              <a:t> </a:t>
            </a:r>
            <a:r>
              <a:rPr lang="en-US" dirty="0" err="1" smtClean="0"/>
              <a:t>qualcosa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lo </a:t>
            </a:r>
            <a:r>
              <a:rPr lang="en-US" dirty="0" err="1" smtClean="0"/>
              <a:t>studente</a:t>
            </a:r>
            <a:r>
              <a:rPr lang="en-US" dirty="0" smtClean="0"/>
              <a:t> </a:t>
            </a:r>
            <a:r>
              <a:rPr lang="en-US" dirty="0" err="1" smtClean="0"/>
              <a:t>stesso</a:t>
            </a:r>
            <a:r>
              <a:rPr lang="en-US" dirty="0" smtClean="0"/>
              <a:t> </a:t>
            </a:r>
            <a:r>
              <a:rPr lang="en-US" dirty="0" err="1" smtClean="0"/>
              <a:t>costruisce</a:t>
            </a:r>
            <a:r>
              <a:rPr lang="en-US" dirty="0" smtClean="0"/>
              <a:t>/</a:t>
            </a:r>
            <a:r>
              <a:rPr lang="en-US" dirty="0" err="1" smtClean="0"/>
              <a:t>sviluppa</a:t>
            </a:r>
            <a:endParaRPr lang="en-US" dirty="0" smtClean="0"/>
          </a:p>
          <a:p>
            <a:pPr lvl="1"/>
            <a:r>
              <a:rPr lang="en-US" dirty="0" smtClean="0"/>
              <a:t>E'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risultato</a:t>
            </a:r>
            <a:r>
              <a:rPr lang="en-US" dirty="0" smtClean="0"/>
              <a:t> </a:t>
            </a:r>
            <a:r>
              <a:rPr lang="en-US" dirty="0" err="1" smtClean="0"/>
              <a:t>diretto</a:t>
            </a:r>
            <a:r>
              <a:rPr lang="en-US" dirty="0" smtClean="0"/>
              <a:t> di come lo </a:t>
            </a:r>
            <a:r>
              <a:rPr lang="en-US" dirty="0" err="1" smtClean="0"/>
              <a:t>studente</a:t>
            </a:r>
            <a:r>
              <a:rPr lang="en-US" dirty="0" smtClean="0"/>
              <a:t> </a:t>
            </a:r>
            <a:r>
              <a:rPr lang="en-US" dirty="0" err="1" smtClean="0"/>
              <a:t>interpreta</a:t>
            </a:r>
            <a:r>
              <a:rPr lang="en-US" dirty="0" smtClean="0"/>
              <a:t> e </a:t>
            </a:r>
            <a:r>
              <a:rPr lang="en-US" dirty="0" err="1" smtClean="0"/>
              <a:t>risponde</a:t>
            </a:r>
            <a:r>
              <a:rPr lang="en-US" dirty="0" smtClean="0"/>
              <a:t> </a:t>
            </a:r>
            <a:r>
              <a:rPr lang="en-US" dirty="0" err="1" smtClean="0"/>
              <a:t>alle</a:t>
            </a:r>
            <a:r>
              <a:rPr lang="en-US" dirty="0" smtClean="0"/>
              <a:t> </a:t>
            </a:r>
            <a:r>
              <a:rPr lang="en-US" dirty="0" err="1" smtClean="0"/>
              <a:t>proprie</a:t>
            </a:r>
            <a:r>
              <a:rPr lang="en-US" dirty="0" smtClean="0"/>
              <a:t> </a:t>
            </a:r>
            <a:r>
              <a:rPr lang="en-US" dirty="0" err="1" smtClean="0"/>
              <a:t>esperienze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109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The seven principles of learning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La </a:t>
            </a:r>
            <a:r>
              <a:rPr lang="en-US" dirty="0" err="1" smtClean="0"/>
              <a:t>forza</a:t>
            </a:r>
            <a:r>
              <a:rPr lang="en-US" dirty="0" smtClean="0"/>
              <a:t> di </a:t>
            </a:r>
            <a:r>
              <a:rPr lang="en-US" dirty="0" err="1" smtClean="0"/>
              <a:t>questi</a:t>
            </a:r>
            <a:r>
              <a:rPr lang="en-US" dirty="0" smtClean="0"/>
              <a:t> </a:t>
            </a:r>
            <a:r>
              <a:rPr lang="en-US" dirty="0" err="1" smtClean="0"/>
              <a:t>principi</a:t>
            </a:r>
            <a:r>
              <a:rPr lang="en-US" dirty="0" smtClean="0"/>
              <a:t> </a:t>
            </a:r>
            <a:r>
              <a:rPr lang="en-US" dirty="0" err="1" smtClean="0"/>
              <a:t>risiede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</a:t>
            </a:r>
            <a:r>
              <a:rPr lang="en-US" dirty="0" err="1" smtClean="0"/>
              <a:t>fatto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essi</a:t>
            </a:r>
            <a:r>
              <a:rPr lang="en-US" dirty="0" smtClean="0"/>
              <a:t> </a:t>
            </a:r>
            <a:r>
              <a:rPr lang="en-US" dirty="0" err="1" smtClean="0"/>
              <a:t>sono</a:t>
            </a:r>
            <a:r>
              <a:rPr lang="en-US" dirty="0" smtClean="0"/>
              <a:t> </a:t>
            </a:r>
            <a:r>
              <a:rPr lang="en-US" dirty="0" err="1" smtClean="0"/>
              <a:t>basati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risultati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ricerca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</a:t>
            </a:r>
            <a:r>
              <a:rPr lang="en-US" dirty="0" err="1" smtClean="0"/>
              <a:t>settore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scienze</a:t>
            </a:r>
            <a:r>
              <a:rPr lang="en-US" dirty="0" smtClean="0"/>
              <a:t> cognitive, </a:t>
            </a:r>
            <a:r>
              <a:rPr lang="en-US" dirty="0" err="1" smtClean="0"/>
              <a:t>dello</a:t>
            </a:r>
            <a:r>
              <a:rPr lang="en-US" dirty="0" smtClean="0"/>
              <a:t> </a:t>
            </a:r>
            <a:r>
              <a:rPr lang="en-US" dirty="0" err="1" smtClean="0"/>
              <a:t>sviluppo</a:t>
            </a:r>
            <a:r>
              <a:rPr lang="en-US" dirty="0" smtClean="0"/>
              <a:t>,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psicologia</a:t>
            </a:r>
            <a:r>
              <a:rPr lang="en-US" dirty="0" smtClean="0"/>
              <a:t> </a:t>
            </a:r>
            <a:r>
              <a:rPr lang="en-US" dirty="0" err="1" smtClean="0"/>
              <a:t>sociale</a:t>
            </a:r>
            <a:r>
              <a:rPr lang="en-US" dirty="0" smtClean="0"/>
              <a:t>, </a:t>
            </a:r>
            <a:r>
              <a:rPr lang="en-US" dirty="0" err="1" smtClean="0"/>
              <a:t>dell'antropologia</a:t>
            </a:r>
            <a:r>
              <a:rPr lang="en-US" dirty="0" smtClean="0"/>
              <a:t>, e </a:t>
            </a:r>
            <a:r>
              <a:rPr lang="en-US" dirty="0" err="1" smtClean="0"/>
              <a:t>dell'educazione</a:t>
            </a:r>
            <a:r>
              <a:rPr lang="en-US" dirty="0" smtClean="0"/>
              <a:t>. </a:t>
            </a:r>
          </a:p>
          <a:p>
            <a:r>
              <a:rPr lang="en-US" dirty="0" smtClean="0"/>
              <a:t>I </a:t>
            </a:r>
            <a:r>
              <a:rPr lang="en-US" dirty="0" err="1" smtClean="0"/>
              <a:t>principi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Sono</a:t>
            </a:r>
            <a:r>
              <a:rPr lang="en-US" dirty="0" smtClean="0"/>
              <a:t> </a:t>
            </a:r>
            <a:r>
              <a:rPr lang="en-US" dirty="0" err="1" smtClean="0"/>
              <a:t>indipendenti</a:t>
            </a:r>
            <a:r>
              <a:rPr lang="en-US" dirty="0" smtClean="0"/>
              <a:t> dal </a:t>
            </a:r>
            <a:r>
              <a:rPr lang="en-US" dirty="0" err="1" smtClean="0"/>
              <a:t>settore</a:t>
            </a:r>
            <a:r>
              <a:rPr lang="en-US" dirty="0" smtClean="0"/>
              <a:t> di </a:t>
            </a:r>
            <a:r>
              <a:rPr lang="en-US" dirty="0" err="1" smtClean="0"/>
              <a:t>applicazione</a:t>
            </a:r>
            <a:endParaRPr lang="en-US" dirty="0" smtClean="0"/>
          </a:p>
          <a:p>
            <a:pPr lvl="1"/>
            <a:r>
              <a:rPr lang="en-US" dirty="0" smtClean="0"/>
              <a:t>Si </a:t>
            </a:r>
            <a:r>
              <a:rPr lang="en-US" dirty="0" err="1" smtClean="0"/>
              <a:t>applicano</a:t>
            </a:r>
            <a:r>
              <a:rPr lang="en-US" dirty="0" smtClean="0"/>
              <a:t> a </a:t>
            </a:r>
            <a:r>
              <a:rPr lang="en-US" dirty="0" err="1" smtClean="0"/>
              <a:t>tutti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livelli</a:t>
            </a:r>
            <a:r>
              <a:rPr lang="en-US" dirty="0" smtClean="0"/>
              <a:t> </a:t>
            </a:r>
            <a:r>
              <a:rPr lang="en-US" dirty="0" err="1" smtClean="0"/>
              <a:t>educativi</a:t>
            </a:r>
            <a:r>
              <a:rPr lang="en-US" dirty="0" smtClean="0"/>
              <a:t> e </a:t>
            </a:r>
            <a:r>
              <a:rPr lang="en-US" dirty="0" err="1" smtClean="0"/>
              <a:t>situazioni</a:t>
            </a:r>
            <a:r>
              <a:rPr lang="en-US" dirty="0" smtClean="0"/>
              <a:t> </a:t>
            </a:r>
            <a:r>
              <a:rPr lang="en-US" dirty="0" err="1" smtClean="0"/>
              <a:t>pedagogiche</a:t>
            </a:r>
            <a:endParaRPr lang="en-US" dirty="0" smtClean="0"/>
          </a:p>
          <a:p>
            <a:pPr lvl="1"/>
            <a:r>
              <a:rPr lang="en-US" dirty="0" err="1" smtClean="0"/>
              <a:t>Sono</a:t>
            </a:r>
            <a:r>
              <a:rPr lang="en-US" dirty="0" smtClean="0"/>
              <a:t> </a:t>
            </a:r>
            <a:r>
              <a:rPr lang="en-US" dirty="0" err="1" smtClean="0"/>
              <a:t>rilevanti</a:t>
            </a:r>
            <a:r>
              <a:rPr lang="en-US" dirty="0" smtClean="0"/>
              <a:t> in culture diverse, </a:t>
            </a:r>
            <a:r>
              <a:rPr lang="en-US" dirty="0" err="1" smtClean="0"/>
              <a:t>anche</a:t>
            </a:r>
            <a:r>
              <a:rPr lang="en-US" dirty="0" smtClean="0"/>
              <a:t> se </a:t>
            </a:r>
            <a:r>
              <a:rPr lang="en-US" dirty="0" err="1" smtClean="0"/>
              <a:t>il</a:t>
            </a:r>
            <a:r>
              <a:rPr lang="en-US" dirty="0" smtClean="0"/>
              <a:t> background </a:t>
            </a:r>
            <a:r>
              <a:rPr lang="en-US" dirty="0" err="1" smtClean="0"/>
              <a:t>culturale</a:t>
            </a:r>
            <a:r>
              <a:rPr lang="en-US" dirty="0" smtClean="0"/>
              <a:t> </a:t>
            </a:r>
            <a:r>
              <a:rPr lang="en-US" dirty="0" err="1" smtClean="0"/>
              <a:t>è</a:t>
            </a:r>
            <a:r>
              <a:rPr lang="en-US" dirty="0" smtClean="0"/>
              <a:t> un </a:t>
            </a:r>
            <a:r>
              <a:rPr lang="en-US" dirty="0" err="1" smtClean="0"/>
              <a:t>fattore</a:t>
            </a:r>
            <a:r>
              <a:rPr lang="en-US" dirty="0" smtClean="0"/>
              <a:t> </a:t>
            </a:r>
            <a:r>
              <a:rPr lang="en-US" dirty="0" err="1" smtClean="0"/>
              <a:t>chiave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/>
              <a:t> </a:t>
            </a:r>
            <a:r>
              <a:rPr lang="en-US" dirty="0" smtClean="0"/>
              <a:t>come un </a:t>
            </a:r>
            <a:r>
              <a:rPr lang="en-US" dirty="0" err="1" smtClean="0"/>
              <a:t>insegnante</a:t>
            </a:r>
            <a:r>
              <a:rPr lang="en-US" dirty="0" smtClean="0"/>
              <a:t> </a:t>
            </a:r>
            <a:r>
              <a:rPr lang="en-US" dirty="0" err="1" smtClean="0"/>
              <a:t>applica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principi</a:t>
            </a:r>
            <a:r>
              <a:rPr lang="en-US" dirty="0" smtClean="0"/>
              <a:t> al </a:t>
            </a:r>
            <a:r>
              <a:rPr lang="en-US" dirty="0" err="1" smtClean="0"/>
              <a:t>proprio</a:t>
            </a:r>
            <a:r>
              <a:rPr lang="en-US" dirty="0" smtClean="0"/>
              <a:t> </a:t>
            </a:r>
            <a:r>
              <a:rPr lang="en-US" dirty="0" err="1" smtClean="0"/>
              <a:t>modo</a:t>
            </a:r>
            <a:r>
              <a:rPr lang="en-US" dirty="0" smtClean="0"/>
              <a:t> di </a:t>
            </a:r>
            <a:r>
              <a:rPr lang="en-US" dirty="0" err="1" smtClean="0"/>
              <a:t>insegnare</a:t>
            </a:r>
            <a:r>
              <a:rPr lang="en-US" dirty="0" smtClean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521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1. Students</a:t>
            </a:r>
            <a:r>
              <a:rPr lang="en-US" sz="3200" b="1" dirty="0"/>
              <a:t>' prior knowledge can help or hinder </a:t>
            </a:r>
            <a:r>
              <a:rPr lang="en-US" sz="3200" b="1" dirty="0" smtClean="0"/>
              <a:t>learning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02076"/>
            <a:ext cx="8229600" cy="3254452"/>
          </a:xfrm>
        </p:spPr>
        <p:txBody>
          <a:bodyPr/>
          <a:lstStyle/>
          <a:p>
            <a:r>
              <a:rPr lang="en-US" dirty="0" err="1" smtClean="0"/>
              <a:t>L'apprendimento</a:t>
            </a:r>
            <a:r>
              <a:rPr lang="en-US" dirty="0" smtClean="0"/>
              <a:t> </a:t>
            </a:r>
            <a:r>
              <a:rPr lang="en-US" dirty="0" err="1" smtClean="0"/>
              <a:t>è</a:t>
            </a:r>
            <a:r>
              <a:rPr lang="en-US" dirty="0" smtClean="0"/>
              <a:t> </a:t>
            </a:r>
          </a:p>
          <a:p>
            <a:pPr lvl="1"/>
            <a:r>
              <a:rPr lang="en-US" b="1" dirty="0" err="1" smtClean="0">
                <a:solidFill>
                  <a:srgbClr val="FF0000"/>
                </a:solidFill>
              </a:rPr>
              <a:t>facilitato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/>
              <a:t>quando</a:t>
            </a:r>
            <a:r>
              <a:rPr lang="en-US" dirty="0" smtClean="0"/>
              <a:t> la </a:t>
            </a:r>
            <a:r>
              <a:rPr lang="en-US" dirty="0" err="1" smtClean="0"/>
              <a:t>conoscenza</a:t>
            </a:r>
            <a:r>
              <a:rPr lang="en-US" dirty="0" smtClean="0"/>
              <a:t> </a:t>
            </a:r>
            <a:r>
              <a:rPr lang="en-US" dirty="0" err="1" smtClean="0"/>
              <a:t>esistente</a:t>
            </a:r>
            <a:r>
              <a:rPr lang="en-US" dirty="0" smtClean="0"/>
              <a:t> </a:t>
            </a:r>
            <a:r>
              <a:rPr lang="en-US" dirty="0" err="1" smtClean="0"/>
              <a:t>è</a:t>
            </a:r>
            <a:r>
              <a:rPr lang="en-US" dirty="0" smtClean="0"/>
              <a:t> </a:t>
            </a:r>
            <a:r>
              <a:rPr lang="en-US" b="1" dirty="0" err="1" smtClean="0"/>
              <a:t>attivata</a:t>
            </a:r>
            <a:r>
              <a:rPr lang="en-US" dirty="0" smtClean="0"/>
              <a:t>, </a:t>
            </a:r>
            <a:r>
              <a:rPr lang="en-US" b="1" dirty="0" err="1" smtClean="0"/>
              <a:t>sufficiente</a:t>
            </a:r>
            <a:r>
              <a:rPr lang="en-US" dirty="0" smtClean="0"/>
              <a:t>, </a:t>
            </a:r>
            <a:r>
              <a:rPr lang="en-US" b="1" dirty="0" err="1" smtClean="0"/>
              <a:t>appropriata</a:t>
            </a:r>
            <a:r>
              <a:rPr lang="en-US" dirty="0"/>
              <a:t> </a:t>
            </a:r>
            <a:r>
              <a:rPr lang="en-US" dirty="0" smtClean="0"/>
              <a:t>e </a:t>
            </a:r>
            <a:r>
              <a:rPr lang="en-US" b="1" dirty="0" err="1" smtClean="0"/>
              <a:t>accurata</a:t>
            </a:r>
            <a:endParaRPr lang="en-US" b="1" dirty="0" smtClean="0"/>
          </a:p>
          <a:p>
            <a:pPr lvl="1"/>
            <a:r>
              <a:rPr lang="en-US" b="1" dirty="0" err="1" smtClean="0">
                <a:solidFill>
                  <a:srgbClr val="FF0000"/>
                </a:solidFill>
              </a:rPr>
              <a:t>ostacolato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/>
              <a:t>quando</a:t>
            </a:r>
            <a:r>
              <a:rPr lang="en-US" dirty="0" smtClean="0"/>
              <a:t> la </a:t>
            </a:r>
            <a:r>
              <a:rPr lang="en-US" dirty="0" err="1" smtClean="0"/>
              <a:t>conoscenza</a:t>
            </a:r>
            <a:r>
              <a:rPr lang="en-US" dirty="0" smtClean="0"/>
              <a:t> </a:t>
            </a:r>
            <a:r>
              <a:rPr lang="en-US" dirty="0" err="1" smtClean="0"/>
              <a:t>esistente</a:t>
            </a:r>
            <a:r>
              <a:rPr lang="en-US" dirty="0" smtClean="0"/>
              <a:t> </a:t>
            </a:r>
            <a:r>
              <a:rPr lang="en-US" dirty="0" err="1" smtClean="0"/>
              <a:t>è</a:t>
            </a:r>
            <a:r>
              <a:rPr lang="en-US" dirty="0" smtClean="0"/>
              <a:t> </a:t>
            </a:r>
            <a:r>
              <a:rPr lang="en-US" b="1" dirty="0" err="1" smtClean="0"/>
              <a:t>inattivata</a:t>
            </a:r>
            <a:r>
              <a:rPr lang="en-US" dirty="0" smtClean="0"/>
              <a:t>, </a:t>
            </a:r>
            <a:r>
              <a:rPr lang="en-US" b="1" dirty="0" err="1" smtClean="0"/>
              <a:t>insufficiente</a:t>
            </a:r>
            <a:r>
              <a:rPr lang="en-US" dirty="0" smtClean="0"/>
              <a:t>, </a:t>
            </a:r>
            <a:r>
              <a:rPr lang="en-US" b="1" dirty="0" err="1" smtClean="0"/>
              <a:t>inappropriata</a:t>
            </a:r>
            <a:r>
              <a:rPr lang="en-US" dirty="0" smtClean="0"/>
              <a:t> o </a:t>
            </a:r>
            <a:r>
              <a:rPr lang="en-US" b="1" dirty="0" err="1" smtClean="0"/>
              <a:t>inaccurata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3881409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6038"/>
            <a:ext cx="8229600" cy="947062"/>
          </a:xfrm>
        </p:spPr>
        <p:txBody>
          <a:bodyPr>
            <a:normAutofit/>
          </a:bodyPr>
          <a:lstStyle/>
          <a:p>
            <a:r>
              <a:rPr lang="en-US" sz="3200" b="1" dirty="0" err="1" smtClean="0"/>
              <a:t>Conoscenza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esistente</a:t>
            </a:r>
            <a:r>
              <a:rPr lang="en-US" sz="3200" b="1" dirty="0" smtClean="0"/>
              <a:t> ("prior knowledge")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4775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/>
              <a:t>Accurata</a:t>
            </a:r>
            <a:r>
              <a:rPr lang="en-US" dirty="0" smtClean="0"/>
              <a:t> ma </a:t>
            </a:r>
            <a:r>
              <a:rPr lang="en-US" dirty="0" err="1" smtClean="0"/>
              <a:t>insufficiente</a:t>
            </a:r>
            <a:endParaRPr lang="en-US" dirty="0" smtClean="0"/>
          </a:p>
          <a:p>
            <a:pPr lvl="1"/>
            <a:r>
              <a:rPr lang="en-US" dirty="0" smtClean="0"/>
              <a:t>Declarative knowledge (knowing what)</a:t>
            </a:r>
          </a:p>
          <a:p>
            <a:pPr lvl="1"/>
            <a:r>
              <a:rPr lang="en-US" dirty="0" smtClean="0"/>
              <a:t>Procedural knowledge (knowing how or when)</a:t>
            </a:r>
          </a:p>
          <a:p>
            <a:pPr lvl="2"/>
            <a:r>
              <a:rPr lang="en-US" dirty="0" err="1" smtClean="0"/>
              <a:t>Analfabetismo</a:t>
            </a:r>
            <a:r>
              <a:rPr lang="en-US" dirty="0" smtClean="0"/>
              <a:t> </a:t>
            </a:r>
            <a:r>
              <a:rPr lang="en-US" dirty="0" err="1" smtClean="0"/>
              <a:t>funzionale</a:t>
            </a:r>
            <a:endParaRPr lang="en-US" dirty="0" smtClean="0"/>
          </a:p>
          <a:p>
            <a:r>
              <a:rPr lang="en-US" dirty="0" err="1" smtClean="0"/>
              <a:t>Inappropriata</a:t>
            </a:r>
            <a:endParaRPr lang="en-US" dirty="0" smtClean="0"/>
          </a:p>
          <a:p>
            <a:pPr lvl="1"/>
            <a:r>
              <a:rPr lang="en-US" dirty="0" err="1" smtClean="0"/>
              <a:t>Associazioni</a:t>
            </a:r>
            <a:r>
              <a:rPr lang="en-US" dirty="0" smtClean="0"/>
              <a:t> inappropriate </a:t>
            </a:r>
            <a:r>
              <a:rPr lang="en-US" dirty="0" err="1" smtClean="0"/>
              <a:t>tra</a:t>
            </a:r>
            <a:r>
              <a:rPr lang="en-US" dirty="0" smtClean="0"/>
              <a:t> </a:t>
            </a:r>
            <a:r>
              <a:rPr lang="en-US" dirty="0" err="1" smtClean="0"/>
              <a:t>contesti</a:t>
            </a:r>
            <a:r>
              <a:rPr lang="en-US" dirty="0" smtClean="0"/>
              <a:t> </a:t>
            </a:r>
            <a:r>
              <a:rPr lang="en-US" dirty="0" err="1" smtClean="0"/>
              <a:t>culturali</a:t>
            </a:r>
            <a:r>
              <a:rPr lang="en-US" dirty="0" smtClean="0"/>
              <a:t>/</a:t>
            </a:r>
            <a:r>
              <a:rPr lang="en-US" dirty="0" err="1" smtClean="0"/>
              <a:t>disciplinari</a:t>
            </a:r>
            <a:r>
              <a:rPr lang="en-US" dirty="0" smtClean="0"/>
              <a:t> </a:t>
            </a:r>
            <a:r>
              <a:rPr lang="en-US" dirty="0" err="1" smtClean="0"/>
              <a:t>diversi</a:t>
            </a:r>
            <a:r>
              <a:rPr lang="en-US" dirty="0" smtClean="0"/>
              <a:t> o </a:t>
            </a:r>
            <a:r>
              <a:rPr lang="en-US" dirty="0" err="1" smtClean="0"/>
              <a:t>tra</a:t>
            </a:r>
            <a:r>
              <a:rPr lang="en-US" dirty="0" smtClean="0"/>
              <a:t> </a:t>
            </a:r>
            <a:r>
              <a:rPr lang="en-US" dirty="0" err="1" smtClean="0"/>
              <a:t>contesti</a:t>
            </a:r>
            <a:r>
              <a:rPr lang="en-US" dirty="0" smtClean="0"/>
              <a:t> </a:t>
            </a:r>
            <a:r>
              <a:rPr lang="en-US" dirty="0" err="1" smtClean="0"/>
              <a:t>linguistici</a:t>
            </a:r>
            <a:r>
              <a:rPr lang="en-US" dirty="0" smtClean="0"/>
              <a:t> </a:t>
            </a:r>
            <a:r>
              <a:rPr lang="en-US" dirty="0" err="1" smtClean="0"/>
              <a:t>diversi</a:t>
            </a:r>
            <a:endParaRPr lang="en-US" dirty="0" smtClean="0"/>
          </a:p>
          <a:p>
            <a:pPr lvl="1"/>
            <a:r>
              <a:rPr lang="en-US" dirty="0" err="1" smtClean="0"/>
              <a:t>Limiti</a:t>
            </a:r>
            <a:r>
              <a:rPr lang="en-US" dirty="0" smtClean="0"/>
              <a:t> di </a:t>
            </a:r>
            <a:r>
              <a:rPr lang="en-US" dirty="0" err="1" smtClean="0"/>
              <a:t>applicazione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analogie</a:t>
            </a:r>
            <a:endParaRPr lang="en-US" dirty="0"/>
          </a:p>
          <a:p>
            <a:r>
              <a:rPr lang="en-US" dirty="0" err="1" smtClean="0"/>
              <a:t>Inaccurata</a:t>
            </a:r>
            <a:endParaRPr lang="en-US" dirty="0" smtClean="0"/>
          </a:p>
          <a:p>
            <a:pPr lvl="1"/>
            <a:r>
              <a:rPr lang="en-US" dirty="0" err="1" smtClean="0"/>
              <a:t>Convinzioni</a:t>
            </a:r>
            <a:r>
              <a:rPr lang="en-US" dirty="0" smtClean="0"/>
              <a:t> o </a:t>
            </a:r>
            <a:r>
              <a:rPr lang="en-US" dirty="0" err="1" smtClean="0"/>
              <a:t>modelli</a:t>
            </a:r>
            <a:r>
              <a:rPr lang="en-US" dirty="0" smtClean="0"/>
              <a:t> </a:t>
            </a:r>
            <a:r>
              <a:rPr lang="en-US" dirty="0" err="1" smtClean="0"/>
              <a:t>errati</a:t>
            </a:r>
            <a:endParaRPr lang="en-US" dirty="0" smtClean="0"/>
          </a:p>
          <a:p>
            <a:pPr lvl="1"/>
            <a:r>
              <a:rPr lang="en-US" dirty="0" err="1" smtClean="0"/>
              <a:t>Stereotipi</a:t>
            </a:r>
            <a:endParaRPr lang="en-US" dirty="0" smtClean="0"/>
          </a:p>
          <a:p>
            <a:pPr lvl="1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422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2. How students </a:t>
            </a:r>
            <a:r>
              <a:rPr lang="en-US" sz="3200" b="1" dirty="0" err="1" smtClean="0"/>
              <a:t>organise</a:t>
            </a:r>
            <a:r>
              <a:rPr lang="en-US" sz="3200" b="1" dirty="0" smtClean="0"/>
              <a:t> knowledge influences how they learn and apply what they know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4272" y="1744875"/>
            <a:ext cx="8562200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La </a:t>
            </a:r>
            <a:r>
              <a:rPr lang="en-US" sz="2800" dirty="0" err="1" smtClean="0"/>
              <a:t>conoscenza</a:t>
            </a:r>
            <a:r>
              <a:rPr lang="en-US" sz="2800" dirty="0" smtClean="0"/>
              <a:t> </a:t>
            </a:r>
            <a:r>
              <a:rPr lang="en-US" sz="2800" dirty="0" err="1" smtClean="0"/>
              <a:t>può</a:t>
            </a:r>
            <a:r>
              <a:rPr lang="en-US" sz="2800" dirty="0" smtClean="0"/>
              <a:t> </a:t>
            </a:r>
            <a:r>
              <a:rPr lang="en-US" sz="2800" dirty="0" err="1" smtClean="0"/>
              <a:t>essere</a:t>
            </a:r>
            <a:r>
              <a:rPr lang="en-US" sz="2800" dirty="0" smtClean="0"/>
              <a:t> </a:t>
            </a:r>
            <a:r>
              <a:rPr lang="en-US" sz="2800" dirty="0" err="1" smtClean="0"/>
              <a:t>organizzata</a:t>
            </a:r>
            <a:r>
              <a:rPr lang="en-US" sz="2800" dirty="0" smtClean="0"/>
              <a:t> in </a:t>
            </a:r>
            <a:r>
              <a:rPr lang="en-US" sz="2800" dirty="0" err="1" smtClean="0"/>
              <a:t>modi</a:t>
            </a:r>
            <a:r>
              <a:rPr lang="en-US" sz="2800" dirty="0" smtClean="0"/>
              <a:t> </a:t>
            </a:r>
            <a:r>
              <a:rPr lang="en-US" sz="2800" dirty="0" err="1" smtClean="0"/>
              <a:t>che</a:t>
            </a:r>
            <a:r>
              <a:rPr lang="en-US" sz="2800" dirty="0" smtClean="0"/>
              <a:t> </a:t>
            </a:r>
            <a:r>
              <a:rPr lang="en-US" sz="2800" dirty="0" err="1" smtClean="0"/>
              <a:t>possono</a:t>
            </a:r>
            <a:r>
              <a:rPr lang="en-US" sz="2800" dirty="0" smtClean="0"/>
              <a:t> </a:t>
            </a:r>
            <a:r>
              <a:rPr lang="en-US" sz="2800" dirty="0" err="1" smtClean="0"/>
              <a:t>facilitare</a:t>
            </a:r>
            <a:r>
              <a:rPr lang="en-US" sz="2800" dirty="0" smtClean="0"/>
              <a:t> </a:t>
            </a:r>
            <a:r>
              <a:rPr lang="en-US" sz="2800" dirty="0" err="1" smtClean="0"/>
              <a:t>oppure</a:t>
            </a:r>
            <a:r>
              <a:rPr lang="en-US" sz="2800" dirty="0" smtClean="0"/>
              <a:t> </a:t>
            </a:r>
            <a:r>
              <a:rPr lang="en-US" sz="2800" dirty="0" err="1" smtClean="0"/>
              <a:t>rallentare</a:t>
            </a:r>
            <a:r>
              <a:rPr lang="en-US" sz="2800" dirty="0" smtClean="0"/>
              <a:t> o </a:t>
            </a:r>
            <a:r>
              <a:rPr lang="en-US" sz="2800" dirty="0" err="1" smtClean="0"/>
              <a:t>ostacolare</a:t>
            </a:r>
            <a:r>
              <a:rPr lang="en-US" sz="2800" dirty="0" smtClean="0"/>
              <a:t> </a:t>
            </a:r>
            <a:r>
              <a:rPr lang="en-US" sz="2800" dirty="0" err="1" smtClean="0"/>
              <a:t>l'apprendimento</a:t>
            </a:r>
            <a:r>
              <a:rPr lang="en-US" sz="2800" dirty="0" smtClean="0"/>
              <a:t>, </a:t>
            </a:r>
            <a:r>
              <a:rPr lang="en-US" sz="2800" dirty="0" err="1" smtClean="0"/>
              <a:t>il</a:t>
            </a:r>
            <a:r>
              <a:rPr lang="en-US" sz="2800" dirty="0" smtClean="0"/>
              <a:t> </a:t>
            </a:r>
            <a:r>
              <a:rPr lang="en-US" sz="2800" dirty="0" err="1" smtClean="0"/>
              <a:t>rendimento</a:t>
            </a:r>
            <a:r>
              <a:rPr lang="en-US" sz="2800" dirty="0" smtClean="0"/>
              <a:t> e la </a:t>
            </a:r>
            <a:r>
              <a:rPr lang="en-US" sz="2800" dirty="0" err="1" smtClean="0"/>
              <a:t>memorizzazione</a:t>
            </a:r>
            <a:endParaRPr lang="en-US" sz="2800" dirty="0" smtClean="0"/>
          </a:p>
          <a:p>
            <a:r>
              <a:rPr lang="en-US" sz="2800" dirty="0" smtClean="0"/>
              <a:t>La </a:t>
            </a:r>
            <a:r>
              <a:rPr lang="en-US" sz="2800" dirty="0" err="1" smtClean="0"/>
              <a:t>struttura</a:t>
            </a:r>
            <a:r>
              <a:rPr lang="en-US" sz="2800" dirty="0" smtClean="0"/>
              <a:t> </a:t>
            </a:r>
            <a:r>
              <a:rPr lang="en-US" sz="2800" dirty="0" err="1" smtClean="0"/>
              <a:t>della</a:t>
            </a:r>
            <a:r>
              <a:rPr lang="en-US" sz="2800" dirty="0" smtClean="0"/>
              <a:t> </a:t>
            </a:r>
            <a:r>
              <a:rPr lang="en-US" sz="2800" dirty="0" err="1" smtClean="0"/>
              <a:t>conoscenza</a:t>
            </a:r>
            <a:r>
              <a:rPr lang="en-US" sz="2800" dirty="0" smtClean="0"/>
              <a:t>: </a:t>
            </a:r>
            <a:r>
              <a:rPr lang="en-US" sz="2800" dirty="0" err="1" smtClean="0"/>
              <a:t>numero</a:t>
            </a:r>
            <a:r>
              <a:rPr lang="en-US" sz="2800" dirty="0" smtClean="0"/>
              <a:t> di "</a:t>
            </a:r>
            <a:r>
              <a:rPr lang="en-US" sz="2800" dirty="0" err="1" smtClean="0"/>
              <a:t>nodi</a:t>
            </a:r>
            <a:r>
              <a:rPr lang="en-US" sz="2800" dirty="0" smtClean="0"/>
              <a:t>" e </a:t>
            </a:r>
            <a:r>
              <a:rPr lang="en-US" sz="2800" dirty="0" err="1" smtClean="0"/>
              <a:t>connessioni</a:t>
            </a:r>
            <a:endParaRPr lang="en-US" sz="2800" dirty="0" smtClean="0"/>
          </a:p>
          <a:p>
            <a:r>
              <a:rPr lang="en-US" sz="2800" dirty="0" err="1" smtClean="0"/>
              <a:t>Insegnanti</a:t>
            </a:r>
            <a:r>
              <a:rPr lang="en-US" sz="2800" dirty="0" smtClean="0"/>
              <a:t> (</a:t>
            </a:r>
            <a:r>
              <a:rPr lang="en-US" sz="2800" dirty="0" err="1" smtClean="0"/>
              <a:t>esperti</a:t>
            </a:r>
            <a:r>
              <a:rPr lang="en-US" sz="2800" dirty="0" smtClean="0"/>
              <a:t>) </a:t>
            </a:r>
            <a:r>
              <a:rPr lang="en-US" sz="2800" dirty="0" err="1" smtClean="0"/>
              <a:t>hanno</a:t>
            </a:r>
            <a:r>
              <a:rPr lang="en-US" sz="2800" dirty="0" smtClean="0"/>
              <a:t> </a:t>
            </a:r>
            <a:r>
              <a:rPr lang="en-US" sz="2800" dirty="0" err="1" smtClean="0"/>
              <a:t>strutture</a:t>
            </a:r>
            <a:r>
              <a:rPr lang="en-US" sz="2800" dirty="0" smtClean="0"/>
              <a:t> ben </a:t>
            </a:r>
            <a:r>
              <a:rPr lang="en-US" sz="2800" dirty="0" err="1" smtClean="0"/>
              <a:t>organizzate</a:t>
            </a:r>
            <a:r>
              <a:rPr lang="en-US" sz="2800" dirty="0" smtClean="0"/>
              <a:t> e con </a:t>
            </a:r>
            <a:r>
              <a:rPr lang="en-US" sz="2800" dirty="0" err="1" smtClean="0"/>
              <a:t>alta</a:t>
            </a:r>
            <a:r>
              <a:rPr lang="en-US" sz="2800" dirty="0" smtClean="0"/>
              <a:t> </a:t>
            </a:r>
            <a:r>
              <a:rPr lang="en-US" sz="2800" dirty="0" err="1" smtClean="0"/>
              <a:t>densità</a:t>
            </a:r>
            <a:r>
              <a:rPr lang="en-US" sz="2800" dirty="0" smtClean="0"/>
              <a:t> di </a:t>
            </a:r>
            <a:r>
              <a:rPr lang="en-US" sz="2800" dirty="0" err="1" smtClean="0"/>
              <a:t>connessioni</a:t>
            </a:r>
            <a:r>
              <a:rPr lang="en-US" sz="2800" dirty="0" smtClean="0"/>
              <a:t> </a:t>
            </a:r>
            <a:r>
              <a:rPr lang="en-US" sz="2800" dirty="0" err="1" smtClean="0"/>
              <a:t>significative</a:t>
            </a:r>
            <a:endParaRPr lang="en-US" sz="2800" dirty="0" smtClean="0"/>
          </a:p>
          <a:p>
            <a:r>
              <a:rPr lang="en-US" sz="2800" dirty="0" err="1" smtClean="0"/>
              <a:t>Studenti</a:t>
            </a:r>
            <a:r>
              <a:rPr lang="en-US" sz="2800" dirty="0" smtClean="0"/>
              <a:t> (</a:t>
            </a:r>
            <a:r>
              <a:rPr lang="en-US" sz="2800" dirty="0" err="1" smtClean="0"/>
              <a:t>inesperti</a:t>
            </a:r>
            <a:r>
              <a:rPr lang="en-US" sz="2800" dirty="0" smtClean="0"/>
              <a:t>) </a:t>
            </a:r>
            <a:r>
              <a:rPr lang="en-US" sz="2800" dirty="0" err="1" smtClean="0"/>
              <a:t>hanno</a:t>
            </a:r>
            <a:r>
              <a:rPr lang="en-US" sz="2800" dirty="0" smtClean="0"/>
              <a:t> </a:t>
            </a:r>
            <a:r>
              <a:rPr lang="en-US" sz="2800" dirty="0" err="1" smtClean="0"/>
              <a:t>strutture</a:t>
            </a:r>
            <a:r>
              <a:rPr lang="en-US" sz="2800" dirty="0" smtClean="0"/>
              <a:t> </a:t>
            </a:r>
            <a:r>
              <a:rPr lang="en-US" sz="2800" dirty="0" err="1" smtClean="0"/>
              <a:t>superficiali</a:t>
            </a:r>
            <a:r>
              <a:rPr lang="en-US" sz="2800" dirty="0" smtClean="0"/>
              <a:t> e con </a:t>
            </a:r>
            <a:r>
              <a:rPr lang="en-US" sz="2800" dirty="0" err="1" smtClean="0"/>
              <a:t>poche</a:t>
            </a:r>
            <a:r>
              <a:rPr lang="en-US" sz="2800" dirty="0" smtClean="0"/>
              <a:t> </a:t>
            </a:r>
            <a:r>
              <a:rPr lang="en-US" sz="2800" dirty="0" err="1" smtClean="0"/>
              <a:t>connessioni</a:t>
            </a:r>
            <a:r>
              <a:rPr lang="en-US" sz="2800" dirty="0" smtClean="0"/>
              <a:t> </a:t>
            </a:r>
            <a:r>
              <a:rPr lang="en-US" sz="2800" dirty="0" err="1" smtClean="0"/>
              <a:t>scarsamente</a:t>
            </a:r>
            <a:r>
              <a:rPr lang="en-US" sz="2800" dirty="0" smtClean="0"/>
              <a:t> </a:t>
            </a:r>
            <a:r>
              <a:rPr lang="en-US" sz="2800" dirty="0" err="1" smtClean="0"/>
              <a:t>significative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55383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/>
              <a:t>3. Students' motivation determines, directs, and sustains what they do to learn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Il </a:t>
            </a:r>
            <a:r>
              <a:rPr lang="en-US" b="1" dirty="0" err="1" smtClean="0"/>
              <a:t>valore</a:t>
            </a:r>
            <a:r>
              <a:rPr lang="en-US" dirty="0" smtClean="0"/>
              <a:t> </a:t>
            </a:r>
            <a:r>
              <a:rPr lang="en-US" b="1" dirty="0" err="1" smtClean="0"/>
              <a:t>soggettivo</a:t>
            </a:r>
            <a:r>
              <a:rPr lang="en-US" dirty="0" smtClean="0"/>
              <a:t> (</a:t>
            </a:r>
            <a:r>
              <a:rPr lang="en-US" b="1" dirty="0" err="1" smtClean="0"/>
              <a:t>l'importanza</a:t>
            </a:r>
            <a:r>
              <a:rPr lang="en-US" dirty="0"/>
              <a:t>)</a:t>
            </a:r>
            <a:r>
              <a:rPr lang="en-US" dirty="0" smtClean="0"/>
              <a:t> di un </a:t>
            </a:r>
            <a:r>
              <a:rPr lang="en-US" dirty="0" err="1" smtClean="0"/>
              <a:t>obiettivo</a:t>
            </a:r>
            <a:r>
              <a:rPr lang="en-US" dirty="0" smtClean="0"/>
              <a:t> e le </a:t>
            </a:r>
            <a:r>
              <a:rPr lang="en-US" b="1" dirty="0" err="1" smtClean="0"/>
              <a:t>aspettative</a:t>
            </a:r>
            <a:r>
              <a:rPr lang="en-US" dirty="0" smtClean="0"/>
              <a:t> per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raggiungimento</a:t>
            </a:r>
            <a:r>
              <a:rPr lang="en-US" dirty="0" smtClean="0"/>
              <a:t> </a:t>
            </a:r>
            <a:r>
              <a:rPr lang="en-US" dirty="0" err="1" smtClean="0"/>
              <a:t>dello</a:t>
            </a:r>
            <a:r>
              <a:rPr lang="en-US" dirty="0" smtClean="0"/>
              <a:t> </a:t>
            </a:r>
            <a:r>
              <a:rPr lang="en-US" dirty="0" err="1" smtClean="0"/>
              <a:t>stesso</a:t>
            </a:r>
            <a:r>
              <a:rPr lang="en-US" dirty="0" smtClean="0"/>
              <a:t> </a:t>
            </a:r>
            <a:r>
              <a:rPr lang="en-US" dirty="0" err="1" smtClean="0"/>
              <a:t>interagiscono</a:t>
            </a:r>
            <a:r>
              <a:rPr lang="en-US" dirty="0" smtClean="0"/>
              <a:t> </a:t>
            </a:r>
            <a:r>
              <a:rPr lang="en-US" dirty="0" err="1" smtClean="0"/>
              <a:t>influenzando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livello</a:t>
            </a:r>
            <a:r>
              <a:rPr lang="en-US" dirty="0" smtClean="0"/>
              <a:t> di </a:t>
            </a:r>
            <a:r>
              <a:rPr lang="en-US" dirty="0" err="1" smtClean="0"/>
              <a:t>motivazione</a:t>
            </a:r>
            <a:r>
              <a:rPr lang="en-US" dirty="0" smtClean="0"/>
              <a:t> di </a:t>
            </a:r>
            <a:r>
              <a:rPr lang="en-US" dirty="0" err="1" smtClean="0"/>
              <a:t>uno</a:t>
            </a:r>
            <a:r>
              <a:rPr lang="en-US" dirty="0" smtClean="0"/>
              <a:t> </a:t>
            </a:r>
            <a:r>
              <a:rPr lang="en-US" dirty="0" err="1" smtClean="0"/>
              <a:t>studente</a:t>
            </a:r>
            <a:endParaRPr lang="en-US" dirty="0" smtClean="0"/>
          </a:p>
          <a:p>
            <a:pPr lvl="1"/>
            <a:r>
              <a:rPr lang="en-US" dirty="0" smtClean="0"/>
              <a:t>La </a:t>
            </a:r>
            <a:r>
              <a:rPr lang="en-US" dirty="0" err="1" smtClean="0"/>
              <a:t>motivazione</a:t>
            </a:r>
            <a:r>
              <a:rPr lang="en-US" dirty="0" smtClean="0"/>
              <a:t> induce </a:t>
            </a:r>
            <a:r>
              <a:rPr lang="en-US" dirty="0" err="1" smtClean="0"/>
              <a:t>comportamenti</a:t>
            </a:r>
            <a:r>
              <a:rPr lang="en-US" dirty="0" smtClean="0"/>
              <a:t> </a:t>
            </a:r>
            <a:r>
              <a:rPr lang="en-US" dirty="0" err="1" smtClean="0"/>
              <a:t>più</a:t>
            </a:r>
            <a:r>
              <a:rPr lang="en-US" dirty="0" smtClean="0"/>
              <a:t> o </a:t>
            </a:r>
            <a:r>
              <a:rPr lang="en-US" dirty="0" err="1" smtClean="0"/>
              <a:t>meno</a:t>
            </a:r>
            <a:r>
              <a:rPr lang="en-US" dirty="0" smtClean="0"/>
              <a:t> </a:t>
            </a:r>
            <a:r>
              <a:rPr lang="en-US" dirty="0" err="1" smtClean="0"/>
              <a:t>diretti</a:t>
            </a:r>
            <a:r>
              <a:rPr lang="en-US" dirty="0" smtClean="0"/>
              <a:t> ad </a:t>
            </a:r>
            <a:r>
              <a:rPr lang="en-US" dirty="0" err="1" smtClean="0"/>
              <a:t>obiettivi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685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1085360</TotalTime>
  <Words>1256</Words>
  <Application>Microsoft Macintosh PowerPoint</Application>
  <PresentationFormat>On-screen Show (4:3)</PresentationFormat>
  <Paragraphs>139</Paragraphs>
  <Slides>26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Introduzione al Corso di Tecniche Efficaci di Insegnamento</vt:lpstr>
      <vt:lpstr>PowerPoint Presentation</vt:lpstr>
      <vt:lpstr>Bridging learning research and teaching practice</vt:lpstr>
      <vt:lpstr>What is learning?</vt:lpstr>
      <vt:lpstr>The seven principles of learning</vt:lpstr>
      <vt:lpstr>1. Students' prior knowledge can help or hinder learning</vt:lpstr>
      <vt:lpstr>Conoscenza esistente ("prior knowledge")</vt:lpstr>
      <vt:lpstr>2. How students organise knowledge influences how they learn and apply what they know</vt:lpstr>
      <vt:lpstr>3. Students' motivation determines, directs, and sustains what they do to learn</vt:lpstr>
      <vt:lpstr>Vari tipi di obiettivo</vt:lpstr>
      <vt:lpstr>Importanza/valore di un obiettivo</vt:lpstr>
      <vt:lpstr>Aspettative</vt:lpstr>
      <vt:lpstr>Interazioni con l'ambiente circostante</vt:lpstr>
      <vt:lpstr>4. To develop mastery, students must acquire component skills, practice integrating them, and know when to apply what they have learned</vt:lpstr>
      <vt:lpstr>5. Goal-directed practice coupled with targeted feedback enhances the quality of students' learning</vt:lpstr>
      <vt:lpstr>6. Students' current level of development interacts with the social, emotional, and intellectual climate of the course to impact learning</vt:lpstr>
      <vt:lpstr>7. To become self-directed learners, students must learn to:</vt:lpstr>
      <vt:lpstr>PowerPoint Presentation</vt:lpstr>
      <vt:lpstr>Why traditional lecturing fails</vt:lpstr>
      <vt:lpstr>Why traditional lecturing fails</vt:lpstr>
      <vt:lpstr>Why traditional lecturing fails</vt:lpstr>
      <vt:lpstr>Why traditional lecturing fails</vt:lpstr>
      <vt:lpstr>PowerPoint Presentation</vt:lpstr>
      <vt:lpstr>PowerPoint Presentation</vt:lpstr>
      <vt:lpstr>PowerPoint Presentation</vt:lpstr>
      <vt:lpstr>What changes?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Allegra Via</dc:creator>
  <cp:lastModifiedBy>Allegra Via</cp:lastModifiedBy>
  <cp:revision>4</cp:revision>
  <dcterms:created xsi:type="dcterms:W3CDTF">2017-01-23T10:53:58Z</dcterms:created>
  <dcterms:modified xsi:type="dcterms:W3CDTF">2017-03-06T10:31:39Z</dcterms:modified>
</cp:coreProperties>
</file>